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78" r:id="rId4"/>
    <p:sldId id="274"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9" r:id="rId18"/>
    <p:sldId id="300" r:id="rId19"/>
    <p:sldId id="298" r:id="rId20"/>
    <p:sldId id="301" r:id="rId21"/>
    <p:sldId id="302" r:id="rId22"/>
    <p:sldId id="303" r:id="rId23"/>
    <p:sldId id="304" r:id="rId24"/>
    <p:sldId id="306" r:id="rId25"/>
    <p:sldId id="307" r:id="rId26"/>
    <p:sldId id="308" r:id="rId27"/>
    <p:sldId id="309" r:id="rId28"/>
    <p:sldId id="310" r:id="rId29"/>
    <p:sldId id="311" r:id="rId30"/>
    <p:sldId id="312" r:id="rId31"/>
    <p:sldId id="313" r:id="rId32"/>
    <p:sldId id="276"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5C59A-BFDF-4BBF-8E3D-34EBC68523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CF8E35D-E6E4-403E-A522-150E491F3AA7}">
      <dgm:prSet/>
      <dgm:spPr/>
      <dgm:t>
        <a:bodyPr/>
        <a:lstStyle/>
        <a:p>
          <a:r>
            <a:rPr lang="en-IN"/>
            <a:t>Extracting the data from government website (i.e. https://cpcb.nic.in/)</a:t>
          </a:r>
          <a:endParaRPr lang="en-US"/>
        </a:p>
      </dgm:t>
    </dgm:pt>
    <dgm:pt modelId="{718FBDBA-D0CB-4B92-86B5-FA4D4D655125}" type="parTrans" cxnId="{9E000030-76E3-4480-9C6D-7046266F9EE5}">
      <dgm:prSet/>
      <dgm:spPr/>
      <dgm:t>
        <a:bodyPr/>
        <a:lstStyle/>
        <a:p>
          <a:endParaRPr lang="en-US"/>
        </a:p>
      </dgm:t>
    </dgm:pt>
    <dgm:pt modelId="{3F5B6CEF-D125-49EA-81B9-8378ABC5EE34}" type="sibTrans" cxnId="{9E000030-76E3-4480-9C6D-7046266F9EE5}">
      <dgm:prSet/>
      <dgm:spPr/>
      <dgm:t>
        <a:bodyPr/>
        <a:lstStyle/>
        <a:p>
          <a:endParaRPr lang="en-US"/>
        </a:p>
      </dgm:t>
    </dgm:pt>
    <dgm:pt modelId="{78DD9F44-5432-4B92-8284-3AAD6E579F86}">
      <dgm:prSet/>
      <dgm:spPr/>
      <dgm:t>
        <a:bodyPr/>
        <a:lstStyle/>
        <a:p>
          <a:r>
            <a:rPr lang="en-IN" dirty="0"/>
            <a:t>Converting the data into csv format</a:t>
          </a:r>
          <a:endParaRPr lang="en-US" dirty="0"/>
        </a:p>
      </dgm:t>
    </dgm:pt>
    <dgm:pt modelId="{28E6F3A1-DFD9-4E0F-A693-2EC4FE82DD37}" type="parTrans" cxnId="{BA398453-2907-4C86-9C3F-3A7F8C8AD0C0}">
      <dgm:prSet/>
      <dgm:spPr/>
      <dgm:t>
        <a:bodyPr/>
        <a:lstStyle/>
        <a:p>
          <a:endParaRPr lang="en-US"/>
        </a:p>
      </dgm:t>
    </dgm:pt>
    <dgm:pt modelId="{C4F1E4EA-FDB0-4541-BBEE-BF6EC0C2BD2B}" type="sibTrans" cxnId="{BA398453-2907-4C86-9C3F-3A7F8C8AD0C0}">
      <dgm:prSet/>
      <dgm:spPr/>
      <dgm:t>
        <a:bodyPr/>
        <a:lstStyle/>
        <a:p>
          <a:endParaRPr lang="en-US"/>
        </a:p>
      </dgm:t>
    </dgm:pt>
    <dgm:pt modelId="{200D0069-415A-485C-B0ED-13F10C6E1CB6}">
      <dgm:prSet/>
      <dgm:spPr/>
      <dgm:t>
        <a:bodyPr/>
        <a:lstStyle/>
        <a:p>
          <a:r>
            <a:rPr lang="en-IN"/>
            <a:t>Calculating the sub-indexes of different pollutants</a:t>
          </a:r>
          <a:endParaRPr lang="en-US"/>
        </a:p>
      </dgm:t>
    </dgm:pt>
    <dgm:pt modelId="{5210B335-CE02-49E8-9EA9-B2F7C11DA3B3}" type="parTrans" cxnId="{E0D07D1D-A086-4408-9797-E4EB0F149776}">
      <dgm:prSet/>
      <dgm:spPr/>
      <dgm:t>
        <a:bodyPr/>
        <a:lstStyle/>
        <a:p>
          <a:endParaRPr lang="en-US"/>
        </a:p>
      </dgm:t>
    </dgm:pt>
    <dgm:pt modelId="{558F48BD-CE78-4B94-BDCB-3314A29C7D1E}" type="sibTrans" cxnId="{E0D07D1D-A086-4408-9797-E4EB0F149776}">
      <dgm:prSet/>
      <dgm:spPr/>
      <dgm:t>
        <a:bodyPr/>
        <a:lstStyle/>
        <a:p>
          <a:endParaRPr lang="en-US"/>
        </a:p>
      </dgm:t>
    </dgm:pt>
    <dgm:pt modelId="{024B3E03-6B47-4C0A-A7E2-69128E61D883}">
      <dgm:prSet/>
      <dgm:spPr/>
      <dgm:t>
        <a:bodyPr/>
        <a:lstStyle/>
        <a:p>
          <a:r>
            <a:rPr lang="en-IN"/>
            <a:t>Statistical analysis of pollutants using Anova</a:t>
          </a:r>
          <a:endParaRPr lang="en-US"/>
        </a:p>
      </dgm:t>
    </dgm:pt>
    <dgm:pt modelId="{DF6307AF-9936-4CE2-A756-379D2DB87B8E}" type="parTrans" cxnId="{8CEBF7EC-4B62-48E3-8AF1-F76834EF0349}">
      <dgm:prSet/>
      <dgm:spPr/>
      <dgm:t>
        <a:bodyPr/>
        <a:lstStyle/>
        <a:p>
          <a:endParaRPr lang="en-US"/>
        </a:p>
      </dgm:t>
    </dgm:pt>
    <dgm:pt modelId="{F6FC92E9-98A7-4014-853D-F9EC70399FC6}" type="sibTrans" cxnId="{8CEBF7EC-4B62-48E3-8AF1-F76834EF0349}">
      <dgm:prSet/>
      <dgm:spPr/>
      <dgm:t>
        <a:bodyPr/>
        <a:lstStyle/>
        <a:p>
          <a:endParaRPr lang="en-US"/>
        </a:p>
      </dgm:t>
    </dgm:pt>
    <dgm:pt modelId="{8F0D9658-8AC4-4A30-93C8-15E6194C3966}">
      <dgm:prSet/>
      <dgm:spPr/>
      <dgm:t>
        <a:bodyPr/>
        <a:lstStyle/>
        <a:p>
          <a:r>
            <a:rPr lang="en-IN"/>
            <a:t>Automating the AQI Evaluation using python</a:t>
          </a:r>
          <a:endParaRPr lang="en-US"/>
        </a:p>
      </dgm:t>
    </dgm:pt>
    <dgm:pt modelId="{7C2DDD38-DDE8-4DCA-9AA3-541D94169118}" type="parTrans" cxnId="{778C9CFF-253C-4EC6-8039-E47BCBE7A448}">
      <dgm:prSet/>
      <dgm:spPr/>
      <dgm:t>
        <a:bodyPr/>
        <a:lstStyle/>
        <a:p>
          <a:endParaRPr lang="en-US"/>
        </a:p>
      </dgm:t>
    </dgm:pt>
    <dgm:pt modelId="{E1B91DD4-5C50-479B-9B1A-FA8DC9C8A610}" type="sibTrans" cxnId="{778C9CFF-253C-4EC6-8039-E47BCBE7A448}">
      <dgm:prSet/>
      <dgm:spPr/>
      <dgm:t>
        <a:bodyPr/>
        <a:lstStyle/>
        <a:p>
          <a:endParaRPr lang="en-US"/>
        </a:p>
      </dgm:t>
    </dgm:pt>
    <dgm:pt modelId="{1C70F504-405F-4463-9940-6F24DF93B5BB}">
      <dgm:prSet/>
      <dgm:spPr/>
      <dgm:t>
        <a:bodyPr/>
        <a:lstStyle/>
        <a:p>
          <a:r>
            <a:rPr lang="en-IN"/>
            <a:t>Categorising AQI as good, moderate , hazardous…</a:t>
          </a:r>
          <a:endParaRPr lang="en-US"/>
        </a:p>
      </dgm:t>
    </dgm:pt>
    <dgm:pt modelId="{80179A67-4C2E-407E-8BFD-D7322675BC57}" type="parTrans" cxnId="{7759D0DA-F28A-4BB0-A3F8-97F06A566534}">
      <dgm:prSet/>
      <dgm:spPr/>
      <dgm:t>
        <a:bodyPr/>
        <a:lstStyle/>
        <a:p>
          <a:endParaRPr lang="en-US"/>
        </a:p>
      </dgm:t>
    </dgm:pt>
    <dgm:pt modelId="{55F89FE9-85D4-4562-9794-B3A270005C4D}" type="sibTrans" cxnId="{7759D0DA-F28A-4BB0-A3F8-97F06A566534}">
      <dgm:prSet/>
      <dgm:spPr/>
      <dgm:t>
        <a:bodyPr/>
        <a:lstStyle/>
        <a:p>
          <a:endParaRPr lang="en-US"/>
        </a:p>
      </dgm:t>
    </dgm:pt>
    <dgm:pt modelId="{A08E20E2-10BA-41B9-A81E-58A247B8A727}">
      <dgm:prSet/>
      <dgm:spPr/>
      <dgm:t>
        <a:bodyPr/>
        <a:lstStyle/>
        <a:p>
          <a:r>
            <a:rPr lang="en-IN"/>
            <a:t>Training the model using different Machine learning algorithms </a:t>
          </a:r>
          <a:endParaRPr lang="en-US"/>
        </a:p>
      </dgm:t>
    </dgm:pt>
    <dgm:pt modelId="{E5C99C73-67A3-4630-B471-124456386F0A}" type="parTrans" cxnId="{6CD6476E-2376-4E1E-B69A-8DA0C6A802CD}">
      <dgm:prSet/>
      <dgm:spPr/>
      <dgm:t>
        <a:bodyPr/>
        <a:lstStyle/>
        <a:p>
          <a:endParaRPr lang="en-US"/>
        </a:p>
      </dgm:t>
    </dgm:pt>
    <dgm:pt modelId="{45ECA9AB-55B7-4F4F-BBD9-61B6DC6B937F}" type="sibTrans" cxnId="{6CD6476E-2376-4E1E-B69A-8DA0C6A802CD}">
      <dgm:prSet/>
      <dgm:spPr/>
      <dgm:t>
        <a:bodyPr/>
        <a:lstStyle/>
        <a:p>
          <a:endParaRPr lang="en-US"/>
        </a:p>
      </dgm:t>
    </dgm:pt>
    <dgm:pt modelId="{D1824CAC-2207-40AB-AC5D-CF573B62C282}">
      <dgm:prSet/>
      <dgm:spPr/>
      <dgm:t>
        <a:bodyPr/>
        <a:lstStyle/>
        <a:p>
          <a:r>
            <a:rPr lang="en-IN"/>
            <a:t>Predicting the air quality using trained model</a:t>
          </a:r>
          <a:endParaRPr lang="en-US"/>
        </a:p>
      </dgm:t>
    </dgm:pt>
    <dgm:pt modelId="{7F9E9046-7351-43E2-BAEF-3E3339F4AE0A}" type="parTrans" cxnId="{4F4D05E2-8D86-43F3-861F-25F2497F6E95}">
      <dgm:prSet/>
      <dgm:spPr/>
      <dgm:t>
        <a:bodyPr/>
        <a:lstStyle/>
        <a:p>
          <a:endParaRPr lang="en-US"/>
        </a:p>
      </dgm:t>
    </dgm:pt>
    <dgm:pt modelId="{9575B7FD-29CB-4658-8128-8CCF1B1C65F8}" type="sibTrans" cxnId="{4F4D05E2-8D86-43F3-861F-25F2497F6E95}">
      <dgm:prSet/>
      <dgm:spPr/>
      <dgm:t>
        <a:bodyPr/>
        <a:lstStyle/>
        <a:p>
          <a:endParaRPr lang="en-US"/>
        </a:p>
      </dgm:t>
    </dgm:pt>
    <dgm:pt modelId="{814A9094-7406-4F90-999E-A0E13540301E}">
      <dgm:prSet/>
      <dgm:spPr/>
      <dgm:t>
        <a:bodyPr/>
        <a:lstStyle/>
        <a:p>
          <a:r>
            <a:rPr lang="en-IN"/>
            <a:t>Hotspot Analysis using SaTScan.</a:t>
          </a:r>
          <a:endParaRPr lang="en-US"/>
        </a:p>
      </dgm:t>
    </dgm:pt>
    <dgm:pt modelId="{8086F7A6-AADD-4EC3-9FBF-795F092B4602}" type="parTrans" cxnId="{479A0E69-7893-4125-8EE8-892A91CE0110}">
      <dgm:prSet/>
      <dgm:spPr/>
      <dgm:t>
        <a:bodyPr/>
        <a:lstStyle/>
        <a:p>
          <a:endParaRPr lang="en-US"/>
        </a:p>
      </dgm:t>
    </dgm:pt>
    <dgm:pt modelId="{1DDC657D-D8ED-4041-AA49-A07ABF07D188}" type="sibTrans" cxnId="{479A0E69-7893-4125-8EE8-892A91CE0110}">
      <dgm:prSet/>
      <dgm:spPr/>
      <dgm:t>
        <a:bodyPr/>
        <a:lstStyle/>
        <a:p>
          <a:endParaRPr lang="en-US"/>
        </a:p>
      </dgm:t>
    </dgm:pt>
    <dgm:pt modelId="{3ED14FFE-5532-4599-A252-24DA1ACA9202}" type="pres">
      <dgm:prSet presAssocID="{4295C59A-BFDF-4BBF-8E3D-34EBC6852331}" presName="linear" presStyleCnt="0">
        <dgm:presLayoutVars>
          <dgm:animLvl val="lvl"/>
          <dgm:resizeHandles val="exact"/>
        </dgm:presLayoutVars>
      </dgm:prSet>
      <dgm:spPr/>
    </dgm:pt>
    <dgm:pt modelId="{29FDDBB8-AE46-4245-A75C-2AD8C693D238}" type="pres">
      <dgm:prSet presAssocID="{ECF8E35D-E6E4-403E-A522-150E491F3AA7}" presName="parentText" presStyleLbl="node1" presStyleIdx="0" presStyleCnt="9">
        <dgm:presLayoutVars>
          <dgm:chMax val="0"/>
          <dgm:bulletEnabled val="1"/>
        </dgm:presLayoutVars>
      </dgm:prSet>
      <dgm:spPr/>
    </dgm:pt>
    <dgm:pt modelId="{D80C6F26-BA20-48AC-9861-5F15A1BEFC1B}" type="pres">
      <dgm:prSet presAssocID="{3F5B6CEF-D125-49EA-81B9-8378ABC5EE34}" presName="spacer" presStyleCnt="0"/>
      <dgm:spPr/>
    </dgm:pt>
    <dgm:pt modelId="{EC56CCA3-70C7-4DD5-97A9-3EECA98B6FB7}" type="pres">
      <dgm:prSet presAssocID="{78DD9F44-5432-4B92-8284-3AAD6E579F86}" presName="parentText" presStyleLbl="node1" presStyleIdx="1" presStyleCnt="9">
        <dgm:presLayoutVars>
          <dgm:chMax val="0"/>
          <dgm:bulletEnabled val="1"/>
        </dgm:presLayoutVars>
      </dgm:prSet>
      <dgm:spPr/>
    </dgm:pt>
    <dgm:pt modelId="{EE3ED581-1606-45E5-A8B9-3175A66D8BB6}" type="pres">
      <dgm:prSet presAssocID="{C4F1E4EA-FDB0-4541-BBEE-BF6EC0C2BD2B}" presName="spacer" presStyleCnt="0"/>
      <dgm:spPr/>
    </dgm:pt>
    <dgm:pt modelId="{EBDA2A58-8005-4963-9043-22E3DD0D118B}" type="pres">
      <dgm:prSet presAssocID="{200D0069-415A-485C-B0ED-13F10C6E1CB6}" presName="parentText" presStyleLbl="node1" presStyleIdx="2" presStyleCnt="9">
        <dgm:presLayoutVars>
          <dgm:chMax val="0"/>
          <dgm:bulletEnabled val="1"/>
        </dgm:presLayoutVars>
      </dgm:prSet>
      <dgm:spPr/>
    </dgm:pt>
    <dgm:pt modelId="{10170547-B1A6-438D-87BB-BDC05E821E04}" type="pres">
      <dgm:prSet presAssocID="{558F48BD-CE78-4B94-BDCB-3314A29C7D1E}" presName="spacer" presStyleCnt="0"/>
      <dgm:spPr/>
    </dgm:pt>
    <dgm:pt modelId="{E63DDD3A-69AE-4A00-A299-809F0DA2EFDB}" type="pres">
      <dgm:prSet presAssocID="{024B3E03-6B47-4C0A-A7E2-69128E61D883}" presName="parentText" presStyleLbl="node1" presStyleIdx="3" presStyleCnt="9">
        <dgm:presLayoutVars>
          <dgm:chMax val="0"/>
          <dgm:bulletEnabled val="1"/>
        </dgm:presLayoutVars>
      </dgm:prSet>
      <dgm:spPr/>
    </dgm:pt>
    <dgm:pt modelId="{74E73790-813A-464C-ABF6-63D0BD6D495C}" type="pres">
      <dgm:prSet presAssocID="{F6FC92E9-98A7-4014-853D-F9EC70399FC6}" presName="spacer" presStyleCnt="0"/>
      <dgm:spPr/>
    </dgm:pt>
    <dgm:pt modelId="{6AA0188A-F5DF-4564-A7B6-B4A5FE5621D7}" type="pres">
      <dgm:prSet presAssocID="{8F0D9658-8AC4-4A30-93C8-15E6194C3966}" presName="parentText" presStyleLbl="node1" presStyleIdx="4" presStyleCnt="9">
        <dgm:presLayoutVars>
          <dgm:chMax val="0"/>
          <dgm:bulletEnabled val="1"/>
        </dgm:presLayoutVars>
      </dgm:prSet>
      <dgm:spPr/>
    </dgm:pt>
    <dgm:pt modelId="{AA9B0A95-84AB-446C-87A2-BF4811795604}" type="pres">
      <dgm:prSet presAssocID="{E1B91DD4-5C50-479B-9B1A-FA8DC9C8A610}" presName="spacer" presStyleCnt="0"/>
      <dgm:spPr/>
    </dgm:pt>
    <dgm:pt modelId="{7803EA90-3E93-4F21-8D48-52AC639A2301}" type="pres">
      <dgm:prSet presAssocID="{1C70F504-405F-4463-9940-6F24DF93B5BB}" presName="parentText" presStyleLbl="node1" presStyleIdx="5" presStyleCnt="9">
        <dgm:presLayoutVars>
          <dgm:chMax val="0"/>
          <dgm:bulletEnabled val="1"/>
        </dgm:presLayoutVars>
      </dgm:prSet>
      <dgm:spPr/>
    </dgm:pt>
    <dgm:pt modelId="{36FCC467-471B-4612-AE47-3D2FDFD1492F}" type="pres">
      <dgm:prSet presAssocID="{55F89FE9-85D4-4562-9794-B3A270005C4D}" presName="spacer" presStyleCnt="0"/>
      <dgm:spPr/>
    </dgm:pt>
    <dgm:pt modelId="{BBAABD4F-CA97-493F-A64D-75DA1BC85074}" type="pres">
      <dgm:prSet presAssocID="{A08E20E2-10BA-41B9-A81E-58A247B8A727}" presName="parentText" presStyleLbl="node1" presStyleIdx="6" presStyleCnt="9">
        <dgm:presLayoutVars>
          <dgm:chMax val="0"/>
          <dgm:bulletEnabled val="1"/>
        </dgm:presLayoutVars>
      </dgm:prSet>
      <dgm:spPr/>
    </dgm:pt>
    <dgm:pt modelId="{B3C2D15A-9E79-47E4-AAD5-FE800F162AED}" type="pres">
      <dgm:prSet presAssocID="{45ECA9AB-55B7-4F4F-BBD9-61B6DC6B937F}" presName="spacer" presStyleCnt="0"/>
      <dgm:spPr/>
    </dgm:pt>
    <dgm:pt modelId="{642807E5-A1FB-43A5-930C-877BDA678A8E}" type="pres">
      <dgm:prSet presAssocID="{D1824CAC-2207-40AB-AC5D-CF573B62C282}" presName="parentText" presStyleLbl="node1" presStyleIdx="7" presStyleCnt="9">
        <dgm:presLayoutVars>
          <dgm:chMax val="0"/>
          <dgm:bulletEnabled val="1"/>
        </dgm:presLayoutVars>
      </dgm:prSet>
      <dgm:spPr/>
    </dgm:pt>
    <dgm:pt modelId="{E1F1C268-D0B7-4844-9C85-5D30A4108295}" type="pres">
      <dgm:prSet presAssocID="{9575B7FD-29CB-4658-8128-8CCF1B1C65F8}" presName="spacer" presStyleCnt="0"/>
      <dgm:spPr/>
    </dgm:pt>
    <dgm:pt modelId="{A06CBBC3-0194-412F-8DEE-51C3C3A5D79C}" type="pres">
      <dgm:prSet presAssocID="{814A9094-7406-4F90-999E-A0E13540301E}" presName="parentText" presStyleLbl="node1" presStyleIdx="8" presStyleCnt="9">
        <dgm:presLayoutVars>
          <dgm:chMax val="0"/>
          <dgm:bulletEnabled val="1"/>
        </dgm:presLayoutVars>
      </dgm:prSet>
      <dgm:spPr/>
    </dgm:pt>
  </dgm:ptLst>
  <dgm:cxnLst>
    <dgm:cxn modelId="{E0D07D1D-A086-4408-9797-E4EB0F149776}" srcId="{4295C59A-BFDF-4BBF-8E3D-34EBC6852331}" destId="{200D0069-415A-485C-B0ED-13F10C6E1CB6}" srcOrd="2" destOrd="0" parTransId="{5210B335-CE02-49E8-9EA9-B2F7C11DA3B3}" sibTransId="{558F48BD-CE78-4B94-BDCB-3314A29C7D1E}"/>
    <dgm:cxn modelId="{F885842C-6889-4F9F-945A-C71471DB8975}" type="presOf" srcId="{4295C59A-BFDF-4BBF-8E3D-34EBC6852331}" destId="{3ED14FFE-5532-4599-A252-24DA1ACA9202}" srcOrd="0" destOrd="0" presId="urn:microsoft.com/office/officeart/2005/8/layout/vList2"/>
    <dgm:cxn modelId="{9E000030-76E3-4480-9C6D-7046266F9EE5}" srcId="{4295C59A-BFDF-4BBF-8E3D-34EBC6852331}" destId="{ECF8E35D-E6E4-403E-A522-150E491F3AA7}" srcOrd="0" destOrd="0" parTransId="{718FBDBA-D0CB-4B92-86B5-FA4D4D655125}" sibTransId="{3F5B6CEF-D125-49EA-81B9-8378ABC5EE34}"/>
    <dgm:cxn modelId="{3562055D-0744-4316-9422-D2BA0AA92390}" type="presOf" srcId="{024B3E03-6B47-4C0A-A7E2-69128E61D883}" destId="{E63DDD3A-69AE-4A00-A299-809F0DA2EFDB}" srcOrd="0" destOrd="0" presId="urn:microsoft.com/office/officeart/2005/8/layout/vList2"/>
    <dgm:cxn modelId="{479A0E69-7893-4125-8EE8-892A91CE0110}" srcId="{4295C59A-BFDF-4BBF-8E3D-34EBC6852331}" destId="{814A9094-7406-4F90-999E-A0E13540301E}" srcOrd="8" destOrd="0" parTransId="{8086F7A6-AADD-4EC3-9FBF-795F092B4602}" sibTransId="{1DDC657D-D8ED-4041-AA49-A07ABF07D188}"/>
    <dgm:cxn modelId="{6CD6476E-2376-4E1E-B69A-8DA0C6A802CD}" srcId="{4295C59A-BFDF-4BBF-8E3D-34EBC6852331}" destId="{A08E20E2-10BA-41B9-A81E-58A247B8A727}" srcOrd="6" destOrd="0" parTransId="{E5C99C73-67A3-4630-B471-124456386F0A}" sibTransId="{45ECA9AB-55B7-4F4F-BBD9-61B6DC6B937F}"/>
    <dgm:cxn modelId="{E349BF51-DA5A-4E98-914A-305093D1EABF}" type="presOf" srcId="{ECF8E35D-E6E4-403E-A522-150E491F3AA7}" destId="{29FDDBB8-AE46-4245-A75C-2AD8C693D238}" srcOrd="0" destOrd="0" presId="urn:microsoft.com/office/officeart/2005/8/layout/vList2"/>
    <dgm:cxn modelId="{BA398453-2907-4C86-9C3F-3A7F8C8AD0C0}" srcId="{4295C59A-BFDF-4BBF-8E3D-34EBC6852331}" destId="{78DD9F44-5432-4B92-8284-3AAD6E579F86}" srcOrd="1" destOrd="0" parTransId="{28E6F3A1-DFD9-4E0F-A693-2EC4FE82DD37}" sibTransId="{C4F1E4EA-FDB0-4541-BBEE-BF6EC0C2BD2B}"/>
    <dgm:cxn modelId="{AAFD467B-DC90-4334-BCA6-558BEAFBEA5C}" type="presOf" srcId="{200D0069-415A-485C-B0ED-13F10C6E1CB6}" destId="{EBDA2A58-8005-4963-9043-22E3DD0D118B}" srcOrd="0" destOrd="0" presId="urn:microsoft.com/office/officeart/2005/8/layout/vList2"/>
    <dgm:cxn modelId="{51D65F99-87B1-4E17-BFB2-443CFA6043F4}" type="presOf" srcId="{814A9094-7406-4F90-999E-A0E13540301E}" destId="{A06CBBC3-0194-412F-8DEE-51C3C3A5D79C}" srcOrd="0" destOrd="0" presId="urn:microsoft.com/office/officeart/2005/8/layout/vList2"/>
    <dgm:cxn modelId="{891838B2-2E3D-4283-B140-BF835E676E35}" type="presOf" srcId="{78DD9F44-5432-4B92-8284-3AAD6E579F86}" destId="{EC56CCA3-70C7-4DD5-97A9-3EECA98B6FB7}" srcOrd="0" destOrd="0" presId="urn:microsoft.com/office/officeart/2005/8/layout/vList2"/>
    <dgm:cxn modelId="{65DB33CF-A158-4F1C-BF5A-734ED7A3C211}" type="presOf" srcId="{A08E20E2-10BA-41B9-A81E-58A247B8A727}" destId="{BBAABD4F-CA97-493F-A64D-75DA1BC85074}" srcOrd="0" destOrd="0" presId="urn:microsoft.com/office/officeart/2005/8/layout/vList2"/>
    <dgm:cxn modelId="{7759D0DA-F28A-4BB0-A3F8-97F06A566534}" srcId="{4295C59A-BFDF-4BBF-8E3D-34EBC6852331}" destId="{1C70F504-405F-4463-9940-6F24DF93B5BB}" srcOrd="5" destOrd="0" parTransId="{80179A67-4C2E-407E-8BFD-D7322675BC57}" sibTransId="{55F89FE9-85D4-4562-9794-B3A270005C4D}"/>
    <dgm:cxn modelId="{4F4D05E2-8D86-43F3-861F-25F2497F6E95}" srcId="{4295C59A-BFDF-4BBF-8E3D-34EBC6852331}" destId="{D1824CAC-2207-40AB-AC5D-CF573B62C282}" srcOrd="7" destOrd="0" parTransId="{7F9E9046-7351-43E2-BAEF-3E3339F4AE0A}" sibTransId="{9575B7FD-29CB-4658-8128-8CCF1B1C65F8}"/>
    <dgm:cxn modelId="{D556FBE4-9336-4792-B790-5C855D967C2C}" type="presOf" srcId="{8F0D9658-8AC4-4A30-93C8-15E6194C3966}" destId="{6AA0188A-F5DF-4564-A7B6-B4A5FE5621D7}" srcOrd="0" destOrd="0" presId="urn:microsoft.com/office/officeart/2005/8/layout/vList2"/>
    <dgm:cxn modelId="{8CEBF7EC-4B62-48E3-8AF1-F76834EF0349}" srcId="{4295C59A-BFDF-4BBF-8E3D-34EBC6852331}" destId="{024B3E03-6B47-4C0A-A7E2-69128E61D883}" srcOrd="3" destOrd="0" parTransId="{DF6307AF-9936-4CE2-A756-379D2DB87B8E}" sibTransId="{F6FC92E9-98A7-4014-853D-F9EC70399FC6}"/>
    <dgm:cxn modelId="{71CC38FD-126B-4F4B-BEF4-F135FCF15162}" type="presOf" srcId="{D1824CAC-2207-40AB-AC5D-CF573B62C282}" destId="{642807E5-A1FB-43A5-930C-877BDA678A8E}" srcOrd="0" destOrd="0" presId="urn:microsoft.com/office/officeart/2005/8/layout/vList2"/>
    <dgm:cxn modelId="{D0C6EEFE-4C7E-49D0-B8DF-4FF36BC90492}" type="presOf" srcId="{1C70F504-405F-4463-9940-6F24DF93B5BB}" destId="{7803EA90-3E93-4F21-8D48-52AC639A2301}" srcOrd="0" destOrd="0" presId="urn:microsoft.com/office/officeart/2005/8/layout/vList2"/>
    <dgm:cxn modelId="{778C9CFF-253C-4EC6-8039-E47BCBE7A448}" srcId="{4295C59A-BFDF-4BBF-8E3D-34EBC6852331}" destId="{8F0D9658-8AC4-4A30-93C8-15E6194C3966}" srcOrd="4" destOrd="0" parTransId="{7C2DDD38-DDE8-4DCA-9AA3-541D94169118}" sibTransId="{E1B91DD4-5C50-479B-9B1A-FA8DC9C8A610}"/>
    <dgm:cxn modelId="{A5D13B89-08FE-42D4-9AF7-F54F40DBC322}" type="presParOf" srcId="{3ED14FFE-5532-4599-A252-24DA1ACA9202}" destId="{29FDDBB8-AE46-4245-A75C-2AD8C693D238}" srcOrd="0" destOrd="0" presId="urn:microsoft.com/office/officeart/2005/8/layout/vList2"/>
    <dgm:cxn modelId="{01BC3CD0-DD0D-480A-A72F-F52E1C5368F3}" type="presParOf" srcId="{3ED14FFE-5532-4599-A252-24DA1ACA9202}" destId="{D80C6F26-BA20-48AC-9861-5F15A1BEFC1B}" srcOrd="1" destOrd="0" presId="urn:microsoft.com/office/officeart/2005/8/layout/vList2"/>
    <dgm:cxn modelId="{D80C202B-0853-427C-A140-A21ED77B6B00}" type="presParOf" srcId="{3ED14FFE-5532-4599-A252-24DA1ACA9202}" destId="{EC56CCA3-70C7-4DD5-97A9-3EECA98B6FB7}" srcOrd="2" destOrd="0" presId="urn:microsoft.com/office/officeart/2005/8/layout/vList2"/>
    <dgm:cxn modelId="{77E5019F-5B7B-4140-9D60-3998632F151A}" type="presParOf" srcId="{3ED14FFE-5532-4599-A252-24DA1ACA9202}" destId="{EE3ED581-1606-45E5-A8B9-3175A66D8BB6}" srcOrd="3" destOrd="0" presId="urn:microsoft.com/office/officeart/2005/8/layout/vList2"/>
    <dgm:cxn modelId="{5EE231FD-4640-47AC-81AF-03A8B0C10BB9}" type="presParOf" srcId="{3ED14FFE-5532-4599-A252-24DA1ACA9202}" destId="{EBDA2A58-8005-4963-9043-22E3DD0D118B}" srcOrd="4" destOrd="0" presId="urn:microsoft.com/office/officeart/2005/8/layout/vList2"/>
    <dgm:cxn modelId="{DFE3A200-0549-4C70-A651-FDEE4DB25E2E}" type="presParOf" srcId="{3ED14FFE-5532-4599-A252-24DA1ACA9202}" destId="{10170547-B1A6-438D-87BB-BDC05E821E04}" srcOrd="5" destOrd="0" presId="urn:microsoft.com/office/officeart/2005/8/layout/vList2"/>
    <dgm:cxn modelId="{A912096C-54F4-4AA3-B489-10A39ECCF24E}" type="presParOf" srcId="{3ED14FFE-5532-4599-A252-24DA1ACA9202}" destId="{E63DDD3A-69AE-4A00-A299-809F0DA2EFDB}" srcOrd="6" destOrd="0" presId="urn:microsoft.com/office/officeart/2005/8/layout/vList2"/>
    <dgm:cxn modelId="{DEEB67DD-B913-43C3-B285-371AAB44B71E}" type="presParOf" srcId="{3ED14FFE-5532-4599-A252-24DA1ACA9202}" destId="{74E73790-813A-464C-ABF6-63D0BD6D495C}" srcOrd="7" destOrd="0" presId="urn:microsoft.com/office/officeart/2005/8/layout/vList2"/>
    <dgm:cxn modelId="{7CAD02C0-7A3D-4785-B870-728E7FB17963}" type="presParOf" srcId="{3ED14FFE-5532-4599-A252-24DA1ACA9202}" destId="{6AA0188A-F5DF-4564-A7B6-B4A5FE5621D7}" srcOrd="8" destOrd="0" presId="urn:microsoft.com/office/officeart/2005/8/layout/vList2"/>
    <dgm:cxn modelId="{0673B69B-09E3-4DC5-B3FD-02D8B9916993}" type="presParOf" srcId="{3ED14FFE-5532-4599-A252-24DA1ACA9202}" destId="{AA9B0A95-84AB-446C-87A2-BF4811795604}" srcOrd="9" destOrd="0" presId="urn:microsoft.com/office/officeart/2005/8/layout/vList2"/>
    <dgm:cxn modelId="{98B8181B-56BB-4237-AE96-1CE89585FAE8}" type="presParOf" srcId="{3ED14FFE-5532-4599-A252-24DA1ACA9202}" destId="{7803EA90-3E93-4F21-8D48-52AC639A2301}" srcOrd="10" destOrd="0" presId="urn:microsoft.com/office/officeart/2005/8/layout/vList2"/>
    <dgm:cxn modelId="{1E4D0675-BCC6-4995-AB27-CBDDF10B6932}" type="presParOf" srcId="{3ED14FFE-5532-4599-A252-24DA1ACA9202}" destId="{36FCC467-471B-4612-AE47-3D2FDFD1492F}" srcOrd="11" destOrd="0" presId="urn:microsoft.com/office/officeart/2005/8/layout/vList2"/>
    <dgm:cxn modelId="{2F427451-4358-42A3-88E3-ED1DB5617249}" type="presParOf" srcId="{3ED14FFE-5532-4599-A252-24DA1ACA9202}" destId="{BBAABD4F-CA97-493F-A64D-75DA1BC85074}" srcOrd="12" destOrd="0" presId="urn:microsoft.com/office/officeart/2005/8/layout/vList2"/>
    <dgm:cxn modelId="{1B61715C-AFB9-4ABB-8D27-14F99818C308}" type="presParOf" srcId="{3ED14FFE-5532-4599-A252-24DA1ACA9202}" destId="{B3C2D15A-9E79-47E4-AAD5-FE800F162AED}" srcOrd="13" destOrd="0" presId="urn:microsoft.com/office/officeart/2005/8/layout/vList2"/>
    <dgm:cxn modelId="{0CD11E5D-BC05-42CF-A9B9-FAA438DA188F}" type="presParOf" srcId="{3ED14FFE-5532-4599-A252-24DA1ACA9202}" destId="{642807E5-A1FB-43A5-930C-877BDA678A8E}" srcOrd="14" destOrd="0" presId="urn:microsoft.com/office/officeart/2005/8/layout/vList2"/>
    <dgm:cxn modelId="{77035561-BA2A-4371-A8E0-A861ACCF4A0D}" type="presParOf" srcId="{3ED14FFE-5532-4599-A252-24DA1ACA9202}" destId="{E1F1C268-D0B7-4844-9C85-5D30A4108295}" srcOrd="15" destOrd="0" presId="urn:microsoft.com/office/officeart/2005/8/layout/vList2"/>
    <dgm:cxn modelId="{EAC5603D-52BB-44A6-86FE-BCE6E734CECF}" type="presParOf" srcId="{3ED14FFE-5532-4599-A252-24DA1ACA9202}" destId="{A06CBBC3-0194-412F-8DEE-51C3C3A5D79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DDBB8-AE46-4245-A75C-2AD8C693D238}">
      <dsp:nvSpPr>
        <dsp:cNvPr id="0" name=""/>
        <dsp:cNvSpPr/>
      </dsp:nvSpPr>
      <dsp:spPr>
        <a:xfrm>
          <a:off x="0" y="2552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Extracting the data from government website (i.e. https://cpcb.nic.in/)</a:t>
          </a:r>
          <a:endParaRPr lang="en-US" sz="1800" kern="1200"/>
        </a:p>
      </dsp:txBody>
      <dsp:txXfrm>
        <a:off x="21075" y="46598"/>
        <a:ext cx="10473450" cy="389580"/>
      </dsp:txXfrm>
    </dsp:sp>
    <dsp:sp modelId="{EC56CCA3-70C7-4DD5-97A9-3EECA98B6FB7}">
      <dsp:nvSpPr>
        <dsp:cNvPr id="0" name=""/>
        <dsp:cNvSpPr/>
      </dsp:nvSpPr>
      <dsp:spPr>
        <a:xfrm>
          <a:off x="0" y="50909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Converting the data into csv format</a:t>
          </a:r>
          <a:endParaRPr lang="en-US" sz="1800" kern="1200" dirty="0"/>
        </a:p>
      </dsp:txBody>
      <dsp:txXfrm>
        <a:off x="21075" y="530168"/>
        <a:ext cx="10473450" cy="389580"/>
      </dsp:txXfrm>
    </dsp:sp>
    <dsp:sp modelId="{EBDA2A58-8005-4963-9043-22E3DD0D118B}">
      <dsp:nvSpPr>
        <dsp:cNvPr id="0" name=""/>
        <dsp:cNvSpPr/>
      </dsp:nvSpPr>
      <dsp:spPr>
        <a:xfrm>
          <a:off x="0" y="99266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Calculating the sub-indexes of different pollutants</a:t>
          </a:r>
          <a:endParaRPr lang="en-US" sz="1800" kern="1200"/>
        </a:p>
      </dsp:txBody>
      <dsp:txXfrm>
        <a:off x="21075" y="1013739"/>
        <a:ext cx="10473450" cy="389580"/>
      </dsp:txXfrm>
    </dsp:sp>
    <dsp:sp modelId="{E63DDD3A-69AE-4A00-A299-809F0DA2EFDB}">
      <dsp:nvSpPr>
        <dsp:cNvPr id="0" name=""/>
        <dsp:cNvSpPr/>
      </dsp:nvSpPr>
      <dsp:spPr>
        <a:xfrm>
          <a:off x="0" y="147623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Statistical analysis of pollutants using Anova</a:t>
          </a:r>
          <a:endParaRPr lang="en-US" sz="1800" kern="1200"/>
        </a:p>
      </dsp:txBody>
      <dsp:txXfrm>
        <a:off x="21075" y="1497308"/>
        <a:ext cx="10473450" cy="389580"/>
      </dsp:txXfrm>
    </dsp:sp>
    <dsp:sp modelId="{6AA0188A-F5DF-4564-A7B6-B4A5FE5621D7}">
      <dsp:nvSpPr>
        <dsp:cNvPr id="0" name=""/>
        <dsp:cNvSpPr/>
      </dsp:nvSpPr>
      <dsp:spPr>
        <a:xfrm>
          <a:off x="0" y="1959803"/>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Automating the AQI Evaluation using python</a:t>
          </a:r>
          <a:endParaRPr lang="en-US" sz="1800" kern="1200"/>
        </a:p>
      </dsp:txBody>
      <dsp:txXfrm>
        <a:off x="21075" y="1980878"/>
        <a:ext cx="10473450" cy="389580"/>
      </dsp:txXfrm>
    </dsp:sp>
    <dsp:sp modelId="{7803EA90-3E93-4F21-8D48-52AC639A2301}">
      <dsp:nvSpPr>
        <dsp:cNvPr id="0" name=""/>
        <dsp:cNvSpPr/>
      </dsp:nvSpPr>
      <dsp:spPr>
        <a:xfrm>
          <a:off x="0" y="244337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Categorising AQI as good, moderate , hazardous…</a:t>
          </a:r>
          <a:endParaRPr lang="en-US" sz="1800" kern="1200"/>
        </a:p>
      </dsp:txBody>
      <dsp:txXfrm>
        <a:off x="21075" y="2464449"/>
        <a:ext cx="10473450" cy="389580"/>
      </dsp:txXfrm>
    </dsp:sp>
    <dsp:sp modelId="{BBAABD4F-CA97-493F-A64D-75DA1BC85074}">
      <dsp:nvSpPr>
        <dsp:cNvPr id="0" name=""/>
        <dsp:cNvSpPr/>
      </dsp:nvSpPr>
      <dsp:spPr>
        <a:xfrm>
          <a:off x="0" y="292694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Training the model using different Machine learning algorithms </a:t>
          </a:r>
          <a:endParaRPr lang="en-US" sz="1800" kern="1200"/>
        </a:p>
      </dsp:txBody>
      <dsp:txXfrm>
        <a:off x="21075" y="2948019"/>
        <a:ext cx="10473450" cy="389580"/>
      </dsp:txXfrm>
    </dsp:sp>
    <dsp:sp modelId="{642807E5-A1FB-43A5-930C-877BDA678A8E}">
      <dsp:nvSpPr>
        <dsp:cNvPr id="0" name=""/>
        <dsp:cNvSpPr/>
      </dsp:nvSpPr>
      <dsp:spPr>
        <a:xfrm>
          <a:off x="0" y="341051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Predicting the air quality using trained model</a:t>
          </a:r>
          <a:endParaRPr lang="en-US" sz="1800" kern="1200"/>
        </a:p>
      </dsp:txBody>
      <dsp:txXfrm>
        <a:off x="21075" y="3431589"/>
        <a:ext cx="10473450" cy="389580"/>
      </dsp:txXfrm>
    </dsp:sp>
    <dsp:sp modelId="{A06CBBC3-0194-412F-8DEE-51C3C3A5D79C}">
      <dsp:nvSpPr>
        <dsp:cNvPr id="0" name=""/>
        <dsp:cNvSpPr/>
      </dsp:nvSpPr>
      <dsp:spPr>
        <a:xfrm>
          <a:off x="0" y="3894084"/>
          <a:ext cx="105156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Hotspot Analysis using SaTScan.</a:t>
          </a:r>
          <a:endParaRPr lang="en-US" sz="1800" kern="1200"/>
        </a:p>
      </dsp:txBody>
      <dsp:txXfrm>
        <a:off x="21075" y="3915159"/>
        <a:ext cx="10473450"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3FED-FD4A-11D9-01EE-03B3D08757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9576D6-276F-1F11-E6BE-659467353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EBF1F2-F3E9-2047-D47D-412DAD2502FE}"/>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F2E57964-F577-604C-20E0-A5ED5D68DC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9F3A8F-89FA-ECD2-98A2-F217A66BD765}"/>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1770548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CAC6-DBE0-F83A-A0E8-A4989E0024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148460-F23A-9BDC-895E-B7C422378A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9C25C8-04BC-7BD3-469F-FB17EB355081}"/>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7C63CA89-BF11-6F5C-59FD-99F265B0E6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AD5E2-70B3-AB69-8E1B-261BD0E87088}"/>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09103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6F4C6-31CF-B8E3-DE89-E1EFA08FDF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7FB830-D1E9-5FED-8534-8D53A6B20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4CE9F7-DD24-E444-0E7F-2F81D2574652}"/>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239E1FA8-4107-7980-C29A-9B0AF92CAF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69FCA7-AE4C-2ACB-3B4D-18B14E9BF57E}"/>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1047229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0D9B-06EE-B8AF-2737-66D234370E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99DB7C-1AFE-1BC0-55B0-3C1196F8A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84BCBA-F12E-4397-82B6-95636E74E456}"/>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E484A520-E27C-6E1E-5D5A-C0E87AC57E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8CB59D-1743-A248-9E86-6FF02F61B03F}"/>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69533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2711-3CCF-8882-92F7-BB24CF0B6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0B214-EA55-2FB2-59DC-F1C1E0105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0513B4-011D-0CC7-7F88-123C4651259E}"/>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978DB3FA-20F5-C8F2-2436-2E6B18E9B9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B9BF3F-9CCC-D192-A1B7-A9E2D765421C}"/>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90963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C5A2-1641-3C77-5711-23F531D70A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67A78C-560E-3774-ED1B-5DE69F764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463D033-AB64-EB07-340D-558CCAD501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D7AA8A-A3D9-5E44-1E08-57D1801FDCD2}"/>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6" name="Footer Placeholder 5">
            <a:extLst>
              <a:ext uri="{FF2B5EF4-FFF2-40B4-BE49-F238E27FC236}">
                <a16:creationId xmlns:a16="http://schemas.microsoft.com/office/drawing/2014/main" id="{25D5C44E-80A8-52B5-A1C8-109996BACA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F55EFC-B45A-D281-BA65-B04426B4A5EB}"/>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1700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A5DCF-E1D8-FD67-DD2D-799E346153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DEB1E3-2E63-A6D0-5DB1-77FB7B7A4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7AB63-B6EE-802A-4857-747D50F6F6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05D146-B351-C859-B332-CB56DDBFB2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017BCA-FFCD-D2D7-0518-BDF3CF39CA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F6D7E7-1091-863D-5608-6F0C198BD67A}"/>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8" name="Footer Placeholder 7">
            <a:extLst>
              <a:ext uri="{FF2B5EF4-FFF2-40B4-BE49-F238E27FC236}">
                <a16:creationId xmlns:a16="http://schemas.microsoft.com/office/drawing/2014/main" id="{37580C32-088D-C451-6718-A62B94E5E1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F7B0B0-6BE7-A0D5-7E28-E3C2C66965F3}"/>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610670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8584-6ED2-4A04-C779-0C8C1AD5C1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307583D-286A-487D-D525-0B2289C21412}"/>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4" name="Footer Placeholder 3">
            <a:extLst>
              <a:ext uri="{FF2B5EF4-FFF2-40B4-BE49-F238E27FC236}">
                <a16:creationId xmlns:a16="http://schemas.microsoft.com/office/drawing/2014/main" id="{844E2749-5310-D422-A8EF-D71C991D3B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994F91-ADE2-FD85-BECF-CC4DC449207B}"/>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00721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41987-27C1-8A8C-0712-1579BD51B093}"/>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3" name="Footer Placeholder 2">
            <a:extLst>
              <a:ext uri="{FF2B5EF4-FFF2-40B4-BE49-F238E27FC236}">
                <a16:creationId xmlns:a16="http://schemas.microsoft.com/office/drawing/2014/main" id="{757B30E4-402C-83EC-91BE-F83E076429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C06000-2B6E-5517-5B6E-CB07C5068BDC}"/>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7077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E975-71DD-0CFB-E241-0974E1B66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76BFEA-A783-484D-CFA0-DF6013073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DD88363-0A2B-0500-D2CA-051B24471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F29BE-4B4C-9F73-3F1E-73F783CF1D72}"/>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6" name="Footer Placeholder 5">
            <a:extLst>
              <a:ext uri="{FF2B5EF4-FFF2-40B4-BE49-F238E27FC236}">
                <a16:creationId xmlns:a16="http://schemas.microsoft.com/office/drawing/2014/main" id="{49D837F4-108B-344A-E43D-72DF29A358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B71678-3C27-1FFC-A12F-1ED48E2CC47A}"/>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21706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899C-0DCB-1620-5B69-8BFEA3AC84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24639D-9D64-4461-CBC1-5DD3E62AC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71BF49-7C4C-9532-128E-73BE21DD5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2A229-FDDD-FA18-726A-A54EB8C91A93}"/>
              </a:ext>
            </a:extLst>
          </p:cNvPr>
          <p:cNvSpPr>
            <a:spLocks noGrp="1"/>
          </p:cNvSpPr>
          <p:nvPr>
            <p:ph type="dt" sz="half" idx="10"/>
          </p:nvPr>
        </p:nvSpPr>
        <p:spPr/>
        <p:txBody>
          <a:bodyPr/>
          <a:lstStyle/>
          <a:p>
            <a:fld id="{733EB451-1F9D-4839-80B9-B8CF8FB08FDD}" type="datetimeFigureOut">
              <a:rPr lang="en-IN" smtClean="0"/>
              <a:t>07-04-2023</a:t>
            </a:fld>
            <a:endParaRPr lang="en-IN"/>
          </a:p>
        </p:txBody>
      </p:sp>
      <p:sp>
        <p:nvSpPr>
          <p:cNvPr id="6" name="Footer Placeholder 5">
            <a:extLst>
              <a:ext uri="{FF2B5EF4-FFF2-40B4-BE49-F238E27FC236}">
                <a16:creationId xmlns:a16="http://schemas.microsoft.com/office/drawing/2014/main" id="{92B5BEF3-5E79-EEE8-1A54-D65BA26F53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14E0E3-711F-033F-04EB-0911A4E5D396}"/>
              </a:ext>
            </a:extLst>
          </p:cNvPr>
          <p:cNvSpPr>
            <a:spLocks noGrp="1"/>
          </p:cNvSpPr>
          <p:nvPr>
            <p:ph type="sldNum" sz="quarter" idx="12"/>
          </p:nvPr>
        </p:nvSpPr>
        <p:spPr/>
        <p:txBody>
          <a:bodyPr/>
          <a:lstStyle/>
          <a:p>
            <a:fld id="{CAD85112-0519-4E79-A1E4-43466CE75009}" type="slidenum">
              <a:rPr lang="en-IN" smtClean="0"/>
              <a:t>‹#›</a:t>
            </a:fld>
            <a:endParaRPr lang="en-IN"/>
          </a:p>
        </p:txBody>
      </p:sp>
    </p:spTree>
    <p:extLst>
      <p:ext uri="{BB962C8B-B14F-4D97-AF65-F5344CB8AC3E}">
        <p14:creationId xmlns:p14="http://schemas.microsoft.com/office/powerpoint/2010/main" val="208242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BE0D26-F26C-E8D9-4617-B07245CDD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45BF09-DDDF-7F86-E41C-44000931DE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1354F-A0E4-BF78-BA28-FBEF67BE0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EB451-1F9D-4839-80B9-B8CF8FB08FDD}" type="datetimeFigureOut">
              <a:rPr lang="en-IN" smtClean="0"/>
              <a:t>07-04-2023</a:t>
            </a:fld>
            <a:endParaRPr lang="en-IN"/>
          </a:p>
        </p:txBody>
      </p:sp>
      <p:sp>
        <p:nvSpPr>
          <p:cNvPr id="5" name="Footer Placeholder 4">
            <a:extLst>
              <a:ext uri="{FF2B5EF4-FFF2-40B4-BE49-F238E27FC236}">
                <a16:creationId xmlns:a16="http://schemas.microsoft.com/office/drawing/2014/main" id="{549F145E-C05E-DA1E-27F3-2580221AD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7C45CD-688B-59FC-0749-81010D430E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85112-0519-4E79-A1E4-43466CE75009}" type="slidenum">
              <a:rPr lang="en-IN" smtClean="0"/>
              <a:t>‹#›</a:t>
            </a:fld>
            <a:endParaRPr lang="en-IN"/>
          </a:p>
        </p:txBody>
      </p:sp>
    </p:spTree>
    <p:extLst>
      <p:ext uri="{BB962C8B-B14F-4D97-AF65-F5344CB8AC3E}">
        <p14:creationId xmlns:p14="http://schemas.microsoft.com/office/powerpoint/2010/main" val="2797309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scribbr.com/statistics/statistical-significan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81CC-F77B-929E-00E8-5796CCCB58F1}"/>
              </a:ext>
            </a:extLst>
          </p:cNvPr>
          <p:cNvSpPr>
            <a:spLocks noGrp="1"/>
          </p:cNvSpPr>
          <p:nvPr>
            <p:ph type="ctrTitle"/>
          </p:nvPr>
        </p:nvSpPr>
        <p:spPr>
          <a:xfrm>
            <a:off x="1524000" y="902840"/>
            <a:ext cx="9144000" cy="2387600"/>
          </a:xfrm>
        </p:spPr>
        <p:txBody>
          <a:bodyPr>
            <a:normAutofit/>
          </a:bodyPr>
          <a:lstStyle/>
          <a:p>
            <a:r>
              <a:rPr lang="en-IN" sz="5000" b="1" dirty="0">
                <a:latin typeface="Times New Roman" panose="02020603050405020304" pitchFamily="18" charset="0"/>
                <a:cs typeface="Times New Roman" panose="02020603050405020304" pitchFamily="18" charset="0"/>
              </a:rPr>
              <a:t>AIR QUALITY INDEX AUTOMATION, STATISTICAL ANALYSIS &amp; FORECASTING</a:t>
            </a:r>
          </a:p>
        </p:txBody>
      </p:sp>
      <p:sp>
        <p:nvSpPr>
          <p:cNvPr id="3" name="Subtitle 2">
            <a:extLst>
              <a:ext uri="{FF2B5EF4-FFF2-40B4-BE49-F238E27FC236}">
                <a16:creationId xmlns:a16="http://schemas.microsoft.com/office/drawing/2014/main" id="{5799FC64-6D00-3EC7-3EB5-306DA10F0297}"/>
              </a:ext>
            </a:extLst>
          </p:cNvPr>
          <p:cNvSpPr>
            <a:spLocks noGrp="1"/>
          </p:cNvSpPr>
          <p:nvPr>
            <p:ph type="subTitle" idx="1"/>
          </p:nvPr>
        </p:nvSpPr>
        <p:spPr>
          <a:xfrm>
            <a:off x="1524000" y="3659269"/>
            <a:ext cx="9144000" cy="1655762"/>
          </a:xfrm>
        </p:spPr>
        <p:txBody>
          <a:bodyPr>
            <a:normAutofit/>
          </a:bodyPr>
          <a:lstStyle/>
          <a:p>
            <a:pPr algn="l"/>
            <a:r>
              <a:rPr lang="en-IN" sz="2200" dirty="0">
                <a:latin typeface="Times New Roman" panose="02020603050405020304" pitchFamily="18" charset="0"/>
                <a:cs typeface="Times New Roman" panose="02020603050405020304" pitchFamily="18" charset="0"/>
              </a:rPr>
              <a:t>By:					Guide:	</a:t>
            </a:r>
          </a:p>
          <a:p>
            <a:pPr algn="l"/>
            <a:r>
              <a:rPr lang="en-IN" sz="2200" dirty="0">
                <a:latin typeface="Times New Roman" panose="02020603050405020304" pitchFamily="18" charset="0"/>
                <a:cs typeface="Times New Roman" panose="02020603050405020304" pitchFamily="18" charset="0"/>
              </a:rPr>
              <a:t>Palak Goel (21MDT0041)           	</a:t>
            </a:r>
            <a:r>
              <a:rPr lang="en-IN" sz="2200" dirty="0" err="1">
                <a:latin typeface="Times New Roman" panose="02020603050405020304" pitchFamily="18" charset="0"/>
                <a:cs typeface="Times New Roman" panose="02020603050405020304" pitchFamily="18" charset="0"/>
              </a:rPr>
              <a:t>Dr.</a:t>
            </a:r>
            <a:r>
              <a:rPr lang="en-IN" sz="2200" dirty="0">
                <a:latin typeface="Times New Roman" panose="02020603050405020304" pitchFamily="18" charset="0"/>
                <a:cs typeface="Times New Roman" panose="02020603050405020304" pitchFamily="18" charset="0"/>
              </a:rPr>
              <a:t> Jitendra Kumar (15975)</a:t>
            </a:r>
          </a:p>
        </p:txBody>
      </p:sp>
      <p:sp>
        <p:nvSpPr>
          <p:cNvPr id="14" name="Rectangle 13">
            <a:extLst>
              <a:ext uri="{FF2B5EF4-FFF2-40B4-BE49-F238E27FC236}">
                <a16:creationId xmlns:a16="http://schemas.microsoft.com/office/drawing/2014/main" id="{CFE07510-D2E6-01E7-B848-8003F8E5DD7C}"/>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3749A32-B694-B373-9E02-CDB8845C3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17" name="Rectangle 16">
            <a:extLst>
              <a:ext uri="{FF2B5EF4-FFF2-40B4-BE49-F238E27FC236}">
                <a16:creationId xmlns:a16="http://schemas.microsoft.com/office/drawing/2014/main" id="{6FD01233-7BBD-86CA-A8E3-29F4F8EE48B0}"/>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6666B7F0-0DC4-44FE-745E-4BD15046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20" name="Rectangle 19">
            <a:extLst>
              <a:ext uri="{FF2B5EF4-FFF2-40B4-BE49-F238E27FC236}">
                <a16:creationId xmlns:a16="http://schemas.microsoft.com/office/drawing/2014/main" id="{E60DC7E9-B1CB-15B0-E98F-C4772C2A1A1A}"/>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4D0A9789-F27C-E42B-0445-9AB6F9C586D9}"/>
              </a:ext>
            </a:extLst>
          </p:cNvPr>
          <p:cNvSpPr txBox="1"/>
          <p:nvPr/>
        </p:nvSpPr>
        <p:spPr>
          <a:xfrm>
            <a:off x="3988500" y="4822594"/>
            <a:ext cx="4215000" cy="1015663"/>
          </a:xfrm>
          <a:prstGeom prst="rect">
            <a:avLst/>
          </a:prstGeom>
          <a:noFill/>
        </p:spPr>
        <p:txBody>
          <a:bodyPr wrap="none" rtlCol="0">
            <a:spAutoFit/>
          </a:bodyPr>
          <a:lstStyle/>
          <a:p>
            <a:pPr algn="ctr"/>
            <a:r>
              <a:rPr lang="en-IN" sz="2000" dirty="0">
                <a:latin typeface="Times New Roman" panose="02020603050405020304" pitchFamily="18" charset="0"/>
                <a:cs typeface="Times New Roman" panose="02020603050405020304" pitchFamily="18" charset="0"/>
              </a:rPr>
              <a:t>MSc. Data Science</a:t>
            </a:r>
          </a:p>
          <a:p>
            <a:pPr algn="ctr"/>
            <a:r>
              <a:rPr lang="en-IN" sz="2000" dirty="0">
                <a:latin typeface="Times New Roman" panose="02020603050405020304" pitchFamily="18" charset="0"/>
                <a:cs typeface="Times New Roman" panose="02020603050405020304" pitchFamily="18" charset="0"/>
              </a:rPr>
              <a:t>School of Advanced Sciences</a:t>
            </a:r>
          </a:p>
          <a:p>
            <a:pPr algn="ctr"/>
            <a:r>
              <a:rPr lang="en-IN" sz="2000" dirty="0">
                <a:latin typeface="Times New Roman" panose="02020603050405020304" pitchFamily="18" charset="0"/>
                <a:cs typeface="Times New Roman" panose="02020603050405020304" pitchFamily="18" charset="0"/>
              </a:rPr>
              <a:t>Vellore Institute of Technology, Vellore</a:t>
            </a:r>
          </a:p>
        </p:txBody>
      </p:sp>
    </p:spTree>
    <p:extLst>
      <p:ext uri="{BB962C8B-B14F-4D97-AF65-F5344CB8AC3E}">
        <p14:creationId xmlns:p14="http://schemas.microsoft.com/office/powerpoint/2010/main" val="246191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448B-61C2-68E6-8E0C-08A09213C947}"/>
              </a:ext>
            </a:extLst>
          </p:cNvPr>
          <p:cNvSpPr>
            <a:spLocks noGrp="1"/>
          </p:cNvSpPr>
          <p:nvPr>
            <p:ph type="title"/>
          </p:nvPr>
        </p:nvSpPr>
        <p:spPr/>
        <p:txBody>
          <a:bodyPr/>
          <a:lstStyle/>
          <a:p>
            <a:r>
              <a:rPr lang="en-IN" dirty="0"/>
              <a:t>Count of States present in the dataset</a:t>
            </a:r>
          </a:p>
        </p:txBody>
      </p:sp>
      <p:pic>
        <p:nvPicPr>
          <p:cNvPr id="4" name="Content Placeholder 3">
            <a:extLst>
              <a:ext uri="{FF2B5EF4-FFF2-40B4-BE49-F238E27FC236}">
                <a16:creationId xmlns:a16="http://schemas.microsoft.com/office/drawing/2014/main" id="{B3CCB884-0DC2-EDCF-C570-CBC482168D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04683"/>
            <a:ext cx="9096585" cy="4589930"/>
          </a:xfrm>
          <a:prstGeom prst="rect">
            <a:avLst/>
          </a:prstGeom>
        </p:spPr>
      </p:pic>
    </p:spTree>
    <p:extLst>
      <p:ext uri="{BB962C8B-B14F-4D97-AF65-F5344CB8AC3E}">
        <p14:creationId xmlns:p14="http://schemas.microsoft.com/office/powerpoint/2010/main" val="1898247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7870-C403-2A38-3894-3199734CAA97}"/>
              </a:ext>
            </a:extLst>
          </p:cNvPr>
          <p:cNvSpPr>
            <a:spLocks noGrp="1"/>
          </p:cNvSpPr>
          <p:nvPr>
            <p:ph type="title"/>
          </p:nvPr>
        </p:nvSpPr>
        <p:spPr/>
        <p:txBody>
          <a:bodyPr/>
          <a:lstStyle/>
          <a:p>
            <a:r>
              <a:rPr lang="en-US" sz="2800" b="1" dirty="0">
                <a:effectLst/>
                <a:latin typeface="Times New Roman" panose="02020603050405020304" pitchFamily="18" charset="0"/>
                <a:ea typeface="Times New Roman" panose="02020603050405020304" pitchFamily="18" charset="0"/>
              </a:rPr>
              <a:t>Correlation Heat Map(with in predictors</a:t>
            </a:r>
            <a:r>
              <a:rPr lang="en-US" sz="1800" dirty="0">
                <a:effectLst/>
                <a:latin typeface="Times New Roman" panose="02020603050405020304" pitchFamily="18" charset="0"/>
                <a:ea typeface="Times New Roman" panose="02020603050405020304" pitchFamily="18" charset="0"/>
              </a:rPr>
              <a:t>)</a:t>
            </a:r>
            <a:endParaRPr lang="en-IN" dirty="0"/>
          </a:p>
        </p:txBody>
      </p:sp>
      <p:pic>
        <p:nvPicPr>
          <p:cNvPr id="4" name="Content Placeholder 3">
            <a:extLst>
              <a:ext uri="{FF2B5EF4-FFF2-40B4-BE49-F238E27FC236}">
                <a16:creationId xmlns:a16="http://schemas.microsoft.com/office/drawing/2014/main" id="{D81162AA-C2D1-345B-C54F-EC9B18035F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845" y="2003326"/>
            <a:ext cx="6940310" cy="3995936"/>
          </a:xfrm>
          <a:prstGeom prst="rect">
            <a:avLst/>
          </a:prstGeom>
        </p:spPr>
      </p:pic>
      <p:sp>
        <p:nvSpPr>
          <p:cNvPr id="6" name="TextBox 5">
            <a:extLst>
              <a:ext uri="{FF2B5EF4-FFF2-40B4-BE49-F238E27FC236}">
                <a16:creationId xmlns:a16="http://schemas.microsoft.com/office/drawing/2014/main" id="{A8D112D8-45E3-5031-C18C-E96624C53643}"/>
              </a:ext>
            </a:extLst>
          </p:cNvPr>
          <p:cNvSpPr txBox="1"/>
          <p:nvPr/>
        </p:nvSpPr>
        <p:spPr>
          <a:xfrm>
            <a:off x="3272118" y="6091082"/>
            <a:ext cx="6096000" cy="646331"/>
          </a:xfrm>
          <a:prstGeom prst="rect">
            <a:avLst/>
          </a:prstGeom>
          <a:noFill/>
        </p:spPr>
        <p:txBody>
          <a:bodyPr wrap="square">
            <a:spAutoFit/>
          </a:bodyPr>
          <a:lstStyle/>
          <a:p>
            <a:pPr marL="94615" algn="l">
              <a:spcBef>
                <a:spcPts val="765"/>
              </a:spcBef>
            </a:pPr>
            <a:r>
              <a:rPr lang="en-US" sz="1800" b="0" dirty="0">
                <a:solidFill>
                  <a:srgbClr val="000000"/>
                </a:solidFill>
                <a:effectLst/>
                <a:latin typeface="Times New Roman" panose="02020603050405020304" pitchFamily="18" charset="0"/>
                <a:ea typeface="Times New Roman" panose="02020603050405020304" pitchFamily="18" charset="0"/>
              </a:rPr>
              <a:t>This shows that PM10 and PM2.5 are Correlated as their </a:t>
            </a:r>
            <a:r>
              <a:rPr lang="en-US" sz="1800" b="0" dirty="0" err="1">
                <a:solidFill>
                  <a:srgbClr val="000000"/>
                </a:solidFill>
                <a:effectLst/>
                <a:latin typeface="Times New Roman" panose="02020603050405020304" pitchFamily="18" charset="0"/>
                <a:ea typeface="Times New Roman" panose="02020603050405020304" pitchFamily="18" charset="0"/>
              </a:rPr>
              <a:t>Correclation</a:t>
            </a:r>
            <a:r>
              <a:rPr lang="en-US" sz="1800" b="0" dirty="0">
                <a:solidFill>
                  <a:srgbClr val="000000"/>
                </a:solidFill>
                <a:effectLst/>
                <a:latin typeface="Times New Roman" panose="02020603050405020304" pitchFamily="18" charset="0"/>
                <a:ea typeface="Times New Roman" panose="02020603050405020304" pitchFamily="18" charset="0"/>
              </a:rPr>
              <a:t> Value is greater than 0.5</a:t>
            </a:r>
            <a:endParaRPr lang="en-IN"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9663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B779-21F6-92AC-2A7D-A19116B20188}"/>
              </a:ext>
            </a:extLst>
          </p:cNvPr>
          <p:cNvSpPr>
            <a:spLocks noGrp="1"/>
          </p:cNvSpPr>
          <p:nvPr>
            <p:ph type="title"/>
          </p:nvPr>
        </p:nvSpPr>
        <p:spPr/>
        <p:txBody>
          <a:bodyPr/>
          <a:lstStyle/>
          <a:p>
            <a:endParaRPr lang="en-IN"/>
          </a:p>
        </p:txBody>
      </p:sp>
      <p:pic>
        <p:nvPicPr>
          <p:cNvPr id="14" name="Content Placeholder 13">
            <a:extLst>
              <a:ext uri="{FF2B5EF4-FFF2-40B4-BE49-F238E27FC236}">
                <a16:creationId xmlns:a16="http://schemas.microsoft.com/office/drawing/2014/main" id="{DE492B29-AD92-28F5-BB6E-CC51962A85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174" y="507565"/>
            <a:ext cx="6160028" cy="2523034"/>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82E291C3-6169-8FD9-85D3-FD34AED965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463" y="3310404"/>
            <a:ext cx="6469380" cy="3124200"/>
          </a:xfrm>
          <a:prstGeom prst="rect">
            <a:avLst/>
          </a:prstGeom>
        </p:spPr>
      </p:pic>
      <p:sp>
        <p:nvSpPr>
          <p:cNvPr id="17" name="TextBox 16">
            <a:extLst>
              <a:ext uri="{FF2B5EF4-FFF2-40B4-BE49-F238E27FC236}">
                <a16:creationId xmlns:a16="http://schemas.microsoft.com/office/drawing/2014/main" id="{867113ED-9754-5528-813C-C2A7EF5DC142}"/>
              </a:ext>
            </a:extLst>
          </p:cNvPr>
          <p:cNvSpPr txBox="1"/>
          <p:nvPr/>
        </p:nvSpPr>
        <p:spPr>
          <a:xfrm>
            <a:off x="717176" y="3980330"/>
            <a:ext cx="4267200" cy="92333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This visualization shows the name of the state having higher SO2 levels in the air which is Jharkhand followed by Tripura</a:t>
            </a:r>
            <a:endParaRPr lang="en-IN" dirty="0"/>
          </a:p>
        </p:txBody>
      </p:sp>
    </p:spTree>
    <p:extLst>
      <p:ext uri="{BB962C8B-B14F-4D97-AF65-F5344CB8AC3E}">
        <p14:creationId xmlns:p14="http://schemas.microsoft.com/office/powerpoint/2010/main" val="18233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6A1F-0671-1A5E-28F6-7E3A2F18FAD7}"/>
              </a:ext>
            </a:extLst>
          </p:cNvPr>
          <p:cNvSpPr>
            <a:spLocks noGrp="1"/>
          </p:cNvSpPr>
          <p:nvPr>
            <p:ph type="title"/>
          </p:nvPr>
        </p:nvSpPr>
        <p:spPr/>
        <p:txBody>
          <a:bodyPr/>
          <a:lstStyle/>
          <a:p>
            <a:endParaRPr lang="en-IN"/>
          </a:p>
        </p:txBody>
      </p:sp>
      <p:pic>
        <p:nvPicPr>
          <p:cNvPr id="4" name="Content Placeholder 3" descr="Chart, bar chart, histogram&#10;&#10;Description automatically generated">
            <a:extLst>
              <a:ext uri="{FF2B5EF4-FFF2-40B4-BE49-F238E27FC236}">
                <a16:creationId xmlns:a16="http://schemas.microsoft.com/office/drawing/2014/main" id="{8FBBD42D-CDC8-B798-1620-A3B3CB2690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6903" y="429171"/>
            <a:ext cx="6160028" cy="2523034"/>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AE7D23A0-EBD9-5884-7EAD-DA79978502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9271" y="3600001"/>
            <a:ext cx="6507480" cy="3512820"/>
          </a:xfrm>
          <a:prstGeom prst="rect">
            <a:avLst/>
          </a:prstGeom>
        </p:spPr>
      </p:pic>
      <p:sp>
        <p:nvSpPr>
          <p:cNvPr id="7" name="TextBox 6">
            <a:extLst>
              <a:ext uri="{FF2B5EF4-FFF2-40B4-BE49-F238E27FC236}">
                <a16:creationId xmlns:a16="http://schemas.microsoft.com/office/drawing/2014/main" id="{D3EA4FEF-C9BB-DA6C-B8EF-CC74F62BC56F}"/>
              </a:ext>
            </a:extLst>
          </p:cNvPr>
          <p:cNvSpPr txBox="1"/>
          <p:nvPr/>
        </p:nvSpPr>
        <p:spPr>
          <a:xfrm>
            <a:off x="143436" y="4222376"/>
            <a:ext cx="4016188" cy="923330"/>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This visualization shows the name of the state having higher NO2 levels in the air which is Delhi followed by Telangana</a:t>
            </a:r>
            <a:endParaRPr lang="en-IN" dirty="0"/>
          </a:p>
        </p:txBody>
      </p:sp>
    </p:spTree>
    <p:extLst>
      <p:ext uri="{BB962C8B-B14F-4D97-AF65-F5344CB8AC3E}">
        <p14:creationId xmlns:p14="http://schemas.microsoft.com/office/powerpoint/2010/main" val="355172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DF40-E199-1374-4E1F-A65B5D6F856F}"/>
              </a:ext>
            </a:extLst>
          </p:cNvPr>
          <p:cNvSpPr>
            <a:spLocks noGrp="1"/>
          </p:cNvSpPr>
          <p:nvPr>
            <p:ph type="title"/>
          </p:nvPr>
        </p:nvSpPr>
        <p:spPr/>
        <p:txBody>
          <a:bodyPr/>
          <a:lstStyle/>
          <a:p>
            <a:endParaRPr lang="en-IN"/>
          </a:p>
        </p:txBody>
      </p:sp>
      <p:pic>
        <p:nvPicPr>
          <p:cNvPr id="4" name="Content Placeholder 3" descr="Chart, bar chart, histogram&#10;&#10;Description automatically generated">
            <a:extLst>
              <a:ext uri="{FF2B5EF4-FFF2-40B4-BE49-F238E27FC236}">
                <a16:creationId xmlns:a16="http://schemas.microsoft.com/office/drawing/2014/main" id="{DD81196A-0829-E061-BB88-DB820BE6CE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496" y="258632"/>
            <a:ext cx="6164184" cy="2518878"/>
          </a:xfrm>
          <a:prstGeom prst="rect">
            <a:avLst/>
          </a:prstGeom>
        </p:spPr>
      </p:pic>
      <p:pic>
        <p:nvPicPr>
          <p:cNvPr id="5" name="Picture 4" descr="Chart, bar chart&#10;&#10;Description automatically generated">
            <a:extLst>
              <a:ext uri="{FF2B5EF4-FFF2-40B4-BE49-F238E27FC236}">
                <a16:creationId xmlns:a16="http://schemas.microsoft.com/office/drawing/2014/main" id="{713740E2-6818-DE94-41EF-22CB83403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158" y="3046625"/>
            <a:ext cx="6400800" cy="3992880"/>
          </a:xfrm>
          <a:prstGeom prst="rect">
            <a:avLst/>
          </a:prstGeom>
        </p:spPr>
      </p:pic>
      <p:sp>
        <p:nvSpPr>
          <p:cNvPr id="7" name="TextBox 6">
            <a:extLst>
              <a:ext uri="{FF2B5EF4-FFF2-40B4-BE49-F238E27FC236}">
                <a16:creationId xmlns:a16="http://schemas.microsoft.com/office/drawing/2014/main" id="{CC79CFB2-896F-B448-6CDC-699CE595FE53}"/>
              </a:ext>
            </a:extLst>
          </p:cNvPr>
          <p:cNvSpPr txBox="1"/>
          <p:nvPr/>
        </p:nvSpPr>
        <p:spPr>
          <a:xfrm>
            <a:off x="324496" y="3926541"/>
            <a:ext cx="4731598" cy="923330"/>
          </a:xfrm>
          <a:prstGeom prst="rect">
            <a:avLst/>
          </a:prstGeom>
          <a:noFill/>
        </p:spPr>
        <p:txBody>
          <a:bodyPr wrap="square">
            <a:spAutoFit/>
          </a:bodyPr>
          <a:lstStyle/>
          <a:p>
            <a:pPr marL="94615" algn="ctr">
              <a:spcBef>
                <a:spcPts val="765"/>
              </a:spcBef>
            </a:pPr>
            <a:r>
              <a:rPr lang="en-IN" sz="1800" b="0" dirty="0">
                <a:solidFill>
                  <a:srgbClr val="000000"/>
                </a:solidFill>
                <a:effectLst/>
                <a:latin typeface="Times New Roman" panose="02020603050405020304" pitchFamily="18" charset="0"/>
                <a:ea typeface="Times New Roman" panose="02020603050405020304" pitchFamily="18" charset="0"/>
              </a:rPr>
              <a:t> </a:t>
            </a:r>
            <a:r>
              <a:rPr lang="en-US" sz="1800" b="0" dirty="0">
                <a:solidFill>
                  <a:srgbClr val="000000"/>
                </a:solidFill>
                <a:effectLst/>
                <a:latin typeface="Times New Roman" panose="02020603050405020304" pitchFamily="18" charset="0"/>
                <a:ea typeface="Times New Roman" panose="02020603050405020304" pitchFamily="18" charset="0"/>
              </a:rPr>
              <a:t>This visualization shows the name of the state having higher PM2.5 levels in the air which is Delhi followed by Jharkhand</a:t>
            </a:r>
            <a:endParaRPr lang="en-IN"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0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0D91-FF34-2C31-50DC-A24E8CDC88A8}"/>
              </a:ext>
            </a:extLst>
          </p:cNvPr>
          <p:cNvSpPr>
            <a:spLocks noGrp="1"/>
          </p:cNvSpPr>
          <p:nvPr>
            <p:ph type="title"/>
          </p:nvPr>
        </p:nvSpPr>
        <p:spPr/>
        <p:txBody>
          <a:bodyPr/>
          <a:lstStyle/>
          <a:p>
            <a:endParaRPr lang="en-IN"/>
          </a:p>
        </p:txBody>
      </p:sp>
      <p:pic>
        <p:nvPicPr>
          <p:cNvPr id="4" name="Content Placeholder 3" descr="Chart, bar chart, histogram&#10;&#10;Description automatically generated">
            <a:extLst>
              <a:ext uri="{FF2B5EF4-FFF2-40B4-BE49-F238E27FC236}">
                <a16:creationId xmlns:a16="http://schemas.microsoft.com/office/drawing/2014/main" id="{C6D673A2-7092-4286-FAAB-7026DAAF75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7215228" cy="4351338"/>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2B4ADB68-D132-FF6D-4209-174D2E486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5020" y="3489960"/>
            <a:ext cx="6316980" cy="3368040"/>
          </a:xfrm>
          <a:prstGeom prst="rect">
            <a:avLst/>
          </a:prstGeom>
        </p:spPr>
      </p:pic>
      <p:sp>
        <p:nvSpPr>
          <p:cNvPr id="7" name="TextBox 6">
            <a:extLst>
              <a:ext uri="{FF2B5EF4-FFF2-40B4-BE49-F238E27FC236}">
                <a16:creationId xmlns:a16="http://schemas.microsoft.com/office/drawing/2014/main" id="{64766DEC-940D-95AC-0A4F-F88CC28FD708}"/>
              </a:ext>
            </a:extLst>
          </p:cNvPr>
          <p:cNvSpPr txBox="1"/>
          <p:nvPr/>
        </p:nvSpPr>
        <p:spPr>
          <a:xfrm>
            <a:off x="98612" y="4681339"/>
            <a:ext cx="6096000" cy="923330"/>
          </a:xfrm>
          <a:prstGeom prst="rect">
            <a:avLst/>
          </a:prstGeom>
          <a:noFill/>
        </p:spPr>
        <p:txBody>
          <a:bodyPr wrap="square">
            <a:spAutoFit/>
          </a:bodyPr>
          <a:lstStyle/>
          <a:p>
            <a:pPr marL="94615" algn="ctr">
              <a:spcBef>
                <a:spcPts val="765"/>
              </a:spcBef>
            </a:pPr>
            <a:r>
              <a:rPr lang="en-US" sz="1800" b="0" dirty="0">
                <a:solidFill>
                  <a:srgbClr val="000000"/>
                </a:solidFill>
                <a:effectLst/>
                <a:latin typeface="Times New Roman" panose="02020603050405020304" pitchFamily="18" charset="0"/>
                <a:ea typeface="Times New Roman" panose="02020603050405020304" pitchFamily="18" charset="0"/>
              </a:rPr>
              <a:t>This visualization shows the name of the state having higher PM10 levels in the air which is Delhi followed by Uttar Pradesh</a:t>
            </a:r>
            <a:endParaRPr lang="en-IN"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61441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F2A2-4823-79B4-367A-2EE2BB0FBF00}"/>
              </a:ext>
            </a:extLst>
          </p:cNvPr>
          <p:cNvSpPr>
            <a:spLocks noGrp="1"/>
          </p:cNvSpPr>
          <p:nvPr>
            <p:ph type="title"/>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Correlation Heat Map between dependent variable </a:t>
            </a:r>
            <a:r>
              <a:rPr lang="en-US" sz="1800" dirty="0" err="1">
                <a:solidFill>
                  <a:srgbClr val="000000"/>
                </a:solidFill>
                <a:effectLst/>
                <a:latin typeface="Times New Roman" panose="02020603050405020304" pitchFamily="18" charset="0"/>
                <a:ea typeface="Times New Roman" panose="02020603050405020304" pitchFamily="18" charset="0"/>
              </a:rPr>
              <a:t>i.e</a:t>
            </a:r>
            <a:r>
              <a:rPr lang="en-US" sz="1800" dirty="0">
                <a:solidFill>
                  <a:srgbClr val="000000"/>
                </a:solidFill>
                <a:effectLst/>
                <a:latin typeface="Times New Roman" panose="02020603050405020304" pitchFamily="18" charset="0"/>
                <a:ea typeface="Times New Roman" panose="02020603050405020304" pitchFamily="18" charset="0"/>
              </a:rPr>
              <a:t> AQI and independent variable	</a:t>
            </a:r>
            <a:endParaRPr lang="en-IN" dirty="0"/>
          </a:p>
        </p:txBody>
      </p:sp>
      <p:pic>
        <p:nvPicPr>
          <p:cNvPr id="4" name="Content Placeholder 3">
            <a:extLst>
              <a:ext uri="{FF2B5EF4-FFF2-40B4-BE49-F238E27FC236}">
                <a16:creationId xmlns:a16="http://schemas.microsoft.com/office/drawing/2014/main" id="{27605421-5A36-3961-9365-23788EA8F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845" y="1366832"/>
            <a:ext cx="6940310" cy="3995936"/>
          </a:xfrm>
          <a:prstGeom prst="rect">
            <a:avLst/>
          </a:prstGeom>
        </p:spPr>
      </p:pic>
      <p:sp>
        <p:nvSpPr>
          <p:cNvPr id="6" name="TextBox 5">
            <a:extLst>
              <a:ext uri="{FF2B5EF4-FFF2-40B4-BE49-F238E27FC236}">
                <a16:creationId xmlns:a16="http://schemas.microsoft.com/office/drawing/2014/main" id="{B6B0787D-6BEE-47F4-5B7E-C0AE6A45C281}"/>
              </a:ext>
            </a:extLst>
          </p:cNvPr>
          <p:cNvSpPr txBox="1"/>
          <p:nvPr/>
        </p:nvSpPr>
        <p:spPr>
          <a:xfrm>
            <a:off x="3048000" y="5683641"/>
            <a:ext cx="6096000" cy="923330"/>
          </a:xfrm>
          <a:prstGeom prst="rect">
            <a:avLst/>
          </a:prstGeom>
          <a:noFill/>
        </p:spPr>
        <p:txBody>
          <a:bodyPr wrap="square">
            <a:spAutoFit/>
          </a:bodyPr>
          <a:lstStyle/>
          <a:p>
            <a:pPr algn="ctr"/>
            <a:r>
              <a:rPr lang="en-US" sz="1800" dirty="0">
                <a:solidFill>
                  <a:srgbClr val="000000"/>
                </a:solidFill>
                <a:effectLst/>
                <a:latin typeface="Times New Roman" panose="02020603050405020304" pitchFamily="18" charset="0"/>
                <a:ea typeface="Times New Roman" panose="02020603050405020304" pitchFamily="18" charset="0"/>
              </a:rPr>
              <a:t>This Shows that PM2.5 and PM10 has greater correlation and it indicates the presence of multicollinearity in our dataset as it will lead to dependency among explanatory variables</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9009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4797-2DC4-9206-7212-D3D66D7F917D}"/>
              </a:ext>
            </a:extLst>
          </p:cNvPr>
          <p:cNvSpPr>
            <a:spLocks noGrp="1"/>
          </p:cNvSpPr>
          <p:nvPr>
            <p:ph type="title"/>
          </p:nvPr>
        </p:nvSpPr>
        <p:spPr/>
        <p:txBody>
          <a:bodyPr/>
          <a:lstStyle/>
          <a:p>
            <a:r>
              <a:rPr lang="en-US" sz="1800" b="0" kern="0" dirty="0">
                <a:solidFill>
                  <a:srgbClr val="000000"/>
                </a:solidFill>
                <a:effectLst/>
                <a:latin typeface="Times New Roman" panose="02020603050405020304" pitchFamily="18" charset="0"/>
                <a:ea typeface="Times New Roman" panose="02020603050405020304" pitchFamily="18" charset="0"/>
              </a:rPr>
              <a:t>Swarm Plot of AQI Range</a:t>
            </a:r>
            <a:br>
              <a:rPr lang="en-IN" sz="1800" b="1" kern="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descr="Chart&#10;&#10;Description automatically generated">
            <a:extLst>
              <a:ext uri="{FF2B5EF4-FFF2-40B4-BE49-F238E27FC236}">
                <a16:creationId xmlns:a16="http://schemas.microsoft.com/office/drawing/2014/main" id="{6636565A-A575-E8D4-78D3-D1BC02B116A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976" y="902335"/>
            <a:ext cx="10157012" cy="5355030"/>
          </a:xfrm>
          <a:prstGeom prst="rect">
            <a:avLst/>
          </a:prstGeom>
        </p:spPr>
      </p:pic>
      <p:pic>
        <p:nvPicPr>
          <p:cNvPr id="6" name="Picture 5">
            <a:extLst>
              <a:ext uri="{FF2B5EF4-FFF2-40B4-BE49-F238E27FC236}">
                <a16:creationId xmlns:a16="http://schemas.microsoft.com/office/drawing/2014/main" id="{809EB5DA-9969-44BC-CB9D-3E3776B2242F}"/>
              </a:ext>
            </a:extLst>
          </p:cNvPr>
          <p:cNvPicPr>
            <a:picLocks noChangeAspect="1"/>
          </p:cNvPicPr>
          <p:nvPr/>
        </p:nvPicPr>
        <p:blipFill>
          <a:blip r:embed="rId3"/>
          <a:stretch>
            <a:fillRect/>
          </a:stretch>
        </p:blipFill>
        <p:spPr>
          <a:xfrm>
            <a:off x="7676216" y="4061012"/>
            <a:ext cx="2251367" cy="920030"/>
          </a:xfrm>
          <a:prstGeom prst="rect">
            <a:avLst/>
          </a:prstGeom>
        </p:spPr>
      </p:pic>
    </p:spTree>
    <p:extLst>
      <p:ext uri="{BB962C8B-B14F-4D97-AF65-F5344CB8AC3E}">
        <p14:creationId xmlns:p14="http://schemas.microsoft.com/office/powerpoint/2010/main" val="1149947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4797-2DC4-9206-7212-D3D66D7F917D}"/>
              </a:ext>
            </a:extLst>
          </p:cNvPr>
          <p:cNvSpPr>
            <a:spLocks noGrp="1"/>
          </p:cNvSpPr>
          <p:nvPr>
            <p:ph type="title"/>
          </p:nvPr>
        </p:nvSpPr>
        <p:spPr/>
        <p:txBody>
          <a:bodyPr/>
          <a:lstStyle/>
          <a:p>
            <a:r>
              <a:rPr lang="en-US" sz="1800" b="0" dirty="0">
                <a:effectLst/>
                <a:latin typeface="Times New Roman" panose="02020603050405020304" pitchFamily="18" charset="0"/>
                <a:ea typeface="Times New Roman" panose="02020603050405020304" pitchFamily="18" charset="0"/>
              </a:rPr>
              <a:t>DATASET after data preprocessing for model training</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E9E89132-C455-4DF9-5857-73DD23B17AB7}"/>
              </a:ext>
            </a:extLst>
          </p:cNvPr>
          <p:cNvPicPr>
            <a:picLocks noGrp="1" noChangeAspect="1"/>
          </p:cNvPicPr>
          <p:nvPr>
            <p:ph idx="1"/>
          </p:nvPr>
        </p:nvPicPr>
        <p:blipFill>
          <a:blip r:embed="rId2"/>
          <a:stretch>
            <a:fillRect/>
          </a:stretch>
        </p:blipFill>
        <p:spPr>
          <a:xfrm>
            <a:off x="555636" y="1963271"/>
            <a:ext cx="9897211" cy="4168588"/>
          </a:xfrm>
          <a:prstGeom prst="rect">
            <a:avLst/>
          </a:prstGeom>
        </p:spPr>
      </p:pic>
    </p:spTree>
    <p:extLst>
      <p:ext uri="{BB962C8B-B14F-4D97-AF65-F5344CB8AC3E}">
        <p14:creationId xmlns:p14="http://schemas.microsoft.com/office/powerpoint/2010/main" val="2090442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E9A4-4CF0-F18F-C31C-39809C445E97}"/>
              </a:ext>
            </a:extLst>
          </p:cNvPr>
          <p:cNvSpPr>
            <a:spLocks noGrp="1"/>
          </p:cNvSpPr>
          <p:nvPr>
            <p:ph type="title"/>
          </p:nvPr>
        </p:nvSpPr>
        <p:spPr/>
        <p:txBody>
          <a:bodyPr/>
          <a:lstStyle/>
          <a:p>
            <a:r>
              <a:rPr lang="en-US" sz="1800" b="0" dirty="0">
                <a:effectLst/>
                <a:latin typeface="Times New Roman" panose="02020603050405020304" pitchFamily="18" charset="0"/>
                <a:ea typeface="Times New Roman" panose="02020603050405020304" pitchFamily="18" charset="0"/>
              </a:rPr>
              <a:t>Table 7.4 VIF for checking multicollinearity</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332BA3D6-FECD-548C-3970-506677F52B6D}"/>
              </a:ext>
            </a:extLst>
          </p:cNvPr>
          <p:cNvPicPr>
            <a:picLocks noGrp="1" noChangeAspect="1"/>
          </p:cNvPicPr>
          <p:nvPr>
            <p:ph idx="1"/>
          </p:nvPr>
        </p:nvPicPr>
        <p:blipFill>
          <a:blip r:embed="rId2"/>
          <a:stretch>
            <a:fillRect/>
          </a:stretch>
        </p:blipFill>
        <p:spPr>
          <a:xfrm>
            <a:off x="1013011" y="1238834"/>
            <a:ext cx="4561823" cy="5254041"/>
          </a:xfrm>
          <a:prstGeom prst="rect">
            <a:avLst/>
          </a:prstGeom>
        </p:spPr>
      </p:pic>
    </p:spTree>
    <p:extLst>
      <p:ext uri="{BB962C8B-B14F-4D97-AF65-F5344CB8AC3E}">
        <p14:creationId xmlns:p14="http://schemas.microsoft.com/office/powerpoint/2010/main" val="40597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93541"/>
            <a:ext cx="10515600" cy="1325563"/>
          </a:xfrm>
        </p:spPr>
        <p:txBody>
          <a:bodyPr/>
          <a:lstStyle/>
          <a:p>
            <a:r>
              <a:rPr lang="en-IN"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F65D078-C056-34B0-83B0-FA119032F61F}"/>
              </a:ext>
            </a:extLst>
          </p:cNvPr>
          <p:cNvSpPr>
            <a:spLocks noGrp="1"/>
          </p:cNvSpPr>
          <p:nvPr>
            <p:ph idx="1"/>
          </p:nvPr>
        </p:nvSpPr>
        <p:spPr>
          <a:xfrm>
            <a:off x="838200" y="1796436"/>
            <a:ext cx="10515600" cy="4193370"/>
          </a:xfrm>
        </p:spPr>
        <p:txBody>
          <a:bodyPr>
            <a:noAutofit/>
          </a:bodyPr>
          <a:lstStyle/>
          <a:p>
            <a:pPr algn="just">
              <a:spcBef>
                <a:spcPts val="0"/>
              </a:spcBef>
              <a:buClr>
                <a:srgbClr val="0070C0"/>
              </a:buClr>
            </a:pPr>
            <a:r>
              <a:rPr lang="en-US" sz="1400" dirty="0">
                <a:effectLst/>
                <a:latin typeface="Times New Roman" panose="02020603050405020304" pitchFamily="18" charset="0"/>
                <a:ea typeface="Times New Roman" panose="02020603050405020304" pitchFamily="18" charset="0"/>
              </a:rPr>
              <a:t>India is the fifth-most polluted country in the world, and the rapid rise in pollution is having a significant impact on the environment in a number of important cities.</a:t>
            </a:r>
          </a:p>
          <a:p>
            <a:pPr algn="just">
              <a:spcBef>
                <a:spcPts val="0"/>
              </a:spcBef>
              <a:buClr>
                <a:srgbClr val="0070C0"/>
              </a:buClr>
            </a:pPr>
            <a:endParaRPr lang="en-US" sz="1400" dirty="0">
              <a:effectLst/>
              <a:latin typeface="Times New Roman" panose="02020603050405020304" pitchFamily="18" charset="0"/>
              <a:ea typeface="Times New Roman" panose="02020603050405020304" pitchFamily="18" charset="0"/>
            </a:endParaRPr>
          </a:p>
          <a:p>
            <a:pPr algn="just">
              <a:spcBef>
                <a:spcPts val="0"/>
              </a:spcBef>
              <a:buClr>
                <a:srgbClr val="0070C0"/>
              </a:buClr>
            </a:pPr>
            <a:r>
              <a:rPr lang="en-US" sz="1400" dirty="0">
                <a:effectLst/>
                <a:latin typeface="Times New Roman" panose="02020603050405020304" pitchFamily="18" charset="0"/>
                <a:ea typeface="Times New Roman" panose="02020603050405020304" pitchFamily="18" charset="0"/>
              </a:rPr>
              <a:t>This study will measure air pollution trends and</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also evaluate the air quality index with respect </a:t>
            </a:r>
          </a:p>
          <a:p>
            <a:pPr marL="0" indent="0" algn="just">
              <a:spcBef>
                <a:spcPts val="0"/>
              </a:spcBef>
              <a:buClr>
                <a:srgbClr val="0070C0"/>
              </a:buClr>
              <a:buNone/>
            </a:pPr>
            <a:r>
              <a:rPr lang="en-US" sz="1400" dirty="0">
                <a:effectLst/>
                <a:latin typeface="Times New Roman" panose="02020603050405020304" pitchFamily="18" charset="0"/>
                <a:ea typeface="Times New Roman" panose="02020603050405020304" pitchFamily="18" charset="0"/>
              </a:rPr>
              <a:t>   to various geographic locations in order to get </a:t>
            </a:r>
          </a:p>
          <a:p>
            <a:pPr marL="0" indent="0" algn="just">
              <a:spcBef>
                <a:spcPts val="0"/>
              </a:spcBef>
              <a:buClr>
                <a:srgbClr val="0070C0"/>
              </a:buClr>
              <a:buNone/>
            </a:pPr>
            <a:r>
              <a:rPr lang="en-US" sz="1400" dirty="0">
                <a:effectLst/>
                <a:latin typeface="Times New Roman" panose="02020603050405020304" pitchFamily="18" charset="0"/>
                <a:ea typeface="Times New Roman" panose="02020603050405020304" pitchFamily="18" charset="0"/>
              </a:rPr>
              <a:t>   a global perspective of the harm caused by </a:t>
            </a:r>
          </a:p>
          <a:p>
            <a:pPr marL="0" indent="0" algn="just">
              <a:spcBef>
                <a:spcPts val="0"/>
              </a:spcBef>
              <a:buClr>
                <a:srgbClr val="0070C0"/>
              </a:buClr>
              <a:buNone/>
            </a:pPr>
            <a:r>
              <a:rPr lang="en-US" sz="1400" dirty="0">
                <a:effectLst/>
                <a:latin typeface="Times New Roman" panose="02020603050405020304" pitchFamily="18" charset="0"/>
                <a:ea typeface="Times New Roman" panose="02020603050405020304" pitchFamily="18" charset="0"/>
              </a:rPr>
              <a:t>   air pollution and to design suitable methods to </a:t>
            </a:r>
          </a:p>
          <a:p>
            <a:pPr marL="0" indent="0" algn="just">
              <a:spcBef>
                <a:spcPts val="0"/>
              </a:spcBef>
              <a:buClr>
                <a:srgbClr val="0070C0"/>
              </a:buClr>
              <a:buNone/>
            </a:pPr>
            <a:r>
              <a:rPr lang="en-US" sz="1400" dirty="0">
                <a:effectLst/>
                <a:latin typeface="Times New Roman" panose="02020603050405020304" pitchFamily="18" charset="0"/>
                <a:ea typeface="Times New Roman" panose="02020603050405020304" pitchFamily="18" charset="0"/>
              </a:rPr>
              <a:t>   prevent it in the future.</a:t>
            </a:r>
          </a:p>
          <a:p>
            <a:pPr marL="0" indent="0" algn="just">
              <a:spcBef>
                <a:spcPts val="0"/>
              </a:spcBef>
              <a:buClr>
                <a:srgbClr val="0070C0"/>
              </a:buClr>
              <a:buNone/>
            </a:pPr>
            <a:endParaRPr lang="en-US" sz="1400" dirty="0">
              <a:latin typeface="Times New Roman" panose="02020603050405020304" pitchFamily="18" charset="0"/>
              <a:ea typeface="Times New Roman" panose="02020603050405020304" pitchFamily="18" charset="0"/>
            </a:endParaRPr>
          </a:p>
          <a:p>
            <a:pPr algn="just">
              <a:spcBef>
                <a:spcPts val="0"/>
              </a:spcBef>
              <a:buClr>
                <a:srgbClr val="0070C0"/>
              </a:buClr>
            </a:pPr>
            <a:r>
              <a:rPr lang="en-US" sz="1400" dirty="0">
                <a:effectLst/>
                <a:latin typeface="Times New Roman" panose="02020603050405020304" pitchFamily="18" charset="0"/>
                <a:ea typeface="Times New Roman" panose="02020603050405020304" pitchFamily="18" charset="0"/>
              </a:rPr>
              <a:t>The air quality index is one tool for assessing the </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current state of air quality. Six different methods </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 calculating the Air quality Index (AQI) based on </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 synergistic impacts of the four pollutants PM10, </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PM2.5, SO2, and NO2 will be used to compare the existing ambient air quality in   </a:t>
            </a:r>
          </a:p>
          <a:p>
            <a:pPr marL="0" indent="0" algn="just">
              <a:spcBef>
                <a:spcPts val="0"/>
              </a:spcBef>
              <a:buClr>
                <a:srgbClr val="0070C0"/>
              </a:buClr>
              <a:buNone/>
            </a:pPr>
            <a:r>
              <a:rPr lang="en-US" sz="1400"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 research area.</a:t>
            </a:r>
            <a:endParaRPr lang="en-IN" sz="1400" dirty="0">
              <a:effectLst/>
              <a:latin typeface="Times New Roman" panose="02020603050405020304" pitchFamily="18" charset="0"/>
              <a:ea typeface="Times New Roman" panose="02020603050405020304" pitchFamily="18" charset="0"/>
            </a:endParaRPr>
          </a:p>
          <a:p>
            <a:pPr marL="0" indent="0" algn="just">
              <a:spcBef>
                <a:spcPts val="0"/>
              </a:spcBef>
              <a:buClr>
                <a:srgbClr val="0070C0"/>
              </a:buClr>
              <a:buNone/>
            </a:pPr>
            <a:endParaRPr lang="en-US" sz="14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2</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9" name="TextBox 8">
            <a:extLst>
              <a:ext uri="{FF2B5EF4-FFF2-40B4-BE49-F238E27FC236}">
                <a16:creationId xmlns:a16="http://schemas.microsoft.com/office/drawing/2014/main" id="{CC2AA88C-555A-0418-6A1A-01379F4D9DE0}"/>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pic>
        <p:nvPicPr>
          <p:cNvPr id="11" name="Picture 10">
            <a:extLst>
              <a:ext uri="{FF2B5EF4-FFF2-40B4-BE49-F238E27FC236}">
                <a16:creationId xmlns:a16="http://schemas.microsoft.com/office/drawing/2014/main" id="{0486B81E-2F28-D8FA-83BF-DC7647842D40}"/>
              </a:ext>
            </a:extLst>
          </p:cNvPr>
          <p:cNvPicPr>
            <a:picLocks noChangeAspect="1"/>
          </p:cNvPicPr>
          <p:nvPr/>
        </p:nvPicPr>
        <p:blipFill rotWithShape="1">
          <a:blip r:embed="rId4">
            <a:extLst>
              <a:ext uri="{28A0092B-C50C-407E-A947-70E740481C1C}">
                <a14:useLocalDpi xmlns:a14="http://schemas.microsoft.com/office/drawing/2010/main" val="0"/>
              </a:ext>
            </a:extLst>
          </a:blip>
          <a:srcRect l="22339" t="2728" r="16204" b="5631"/>
          <a:stretch/>
        </p:blipFill>
        <p:spPr>
          <a:xfrm>
            <a:off x="7422629" y="2421836"/>
            <a:ext cx="3814063" cy="2844550"/>
          </a:xfrm>
          <a:prstGeom prst="rect">
            <a:avLst/>
          </a:prstGeom>
        </p:spPr>
      </p:pic>
    </p:spTree>
    <p:extLst>
      <p:ext uri="{BB962C8B-B14F-4D97-AF65-F5344CB8AC3E}">
        <p14:creationId xmlns:p14="http://schemas.microsoft.com/office/powerpoint/2010/main" val="376868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3372-A24E-5235-D788-0FF9BFD5C208}"/>
              </a:ext>
            </a:extLst>
          </p:cNvPr>
          <p:cNvSpPr>
            <a:spLocks noGrp="1"/>
          </p:cNvSpPr>
          <p:nvPr>
            <p:ph type="title"/>
          </p:nvPr>
        </p:nvSpPr>
        <p:spPr/>
        <p:txBody>
          <a:bodyPr/>
          <a:lstStyle/>
          <a:p>
            <a:r>
              <a:rPr lang="en-IN" dirty="0"/>
              <a:t>Results for Regression algorithm</a:t>
            </a:r>
          </a:p>
        </p:txBody>
      </p:sp>
      <p:graphicFrame>
        <p:nvGraphicFramePr>
          <p:cNvPr id="4" name="Content Placeholder 3">
            <a:extLst>
              <a:ext uri="{FF2B5EF4-FFF2-40B4-BE49-F238E27FC236}">
                <a16:creationId xmlns:a16="http://schemas.microsoft.com/office/drawing/2014/main" id="{8116DD42-1230-ECB7-A98D-52FBFE40B706}"/>
              </a:ext>
            </a:extLst>
          </p:cNvPr>
          <p:cNvGraphicFramePr>
            <a:graphicFrameLocks noGrp="1"/>
          </p:cNvGraphicFramePr>
          <p:nvPr>
            <p:ph idx="1"/>
            <p:extLst>
              <p:ext uri="{D42A27DB-BD31-4B8C-83A1-F6EECF244321}">
                <p14:modId xmlns:p14="http://schemas.microsoft.com/office/powerpoint/2010/main" val="294590124"/>
              </p:ext>
            </p:extLst>
          </p:nvPr>
        </p:nvGraphicFramePr>
        <p:xfrm>
          <a:off x="838200" y="1854796"/>
          <a:ext cx="7028328" cy="1803999"/>
        </p:xfrm>
        <a:graphic>
          <a:graphicData uri="http://schemas.openxmlformats.org/drawingml/2006/table">
            <a:tbl>
              <a:tblPr firstRow="1" firstCol="1" bandRow="1">
                <a:tableStyleId>{5C22544A-7EE6-4342-B048-85BDC9FD1C3A}</a:tableStyleId>
              </a:tblPr>
              <a:tblGrid>
                <a:gridCol w="2762470">
                  <a:extLst>
                    <a:ext uri="{9D8B030D-6E8A-4147-A177-3AD203B41FA5}">
                      <a16:colId xmlns:a16="http://schemas.microsoft.com/office/drawing/2014/main" val="3119164483"/>
                    </a:ext>
                  </a:extLst>
                </a:gridCol>
                <a:gridCol w="1988738">
                  <a:extLst>
                    <a:ext uri="{9D8B030D-6E8A-4147-A177-3AD203B41FA5}">
                      <a16:colId xmlns:a16="http://schemas.microsoft.com/office/drawing/2014/main" val="47336214"/>
                    </a:ext>
                  </a:extLst>
                </a:gridCol>
                <a:gridCol w="2277120">
                  <a:extLst>
                    <a:ext uri="{9D8B030D-6E8A-4147-A177-3AD203B41FA5}">
                      <a16:colId xmlns:a16="http://schemas.microsoft.com/office/drawing/2014/main" val="4206099399"/>
                    </a:ext>
                  </a:extLst>
                </a:gridCol>
              </a:tblGrid>
              <a:tr h="916791">
                <a:tc>
                  <a:txBody>
                    <a:bodyPr/>
                    <a:lstStyle/>
                    <a:p>
                      <a:pPr marL="757555" algn="l">
                        <a:spcBef>
                          <a:spcPts val="15"/>
                        </a:spcBef>
                        <a:spcAft>
                          <a:spcPts val="0"/>
                        </a:spcAft>
                        <a:tabLst>
                          <a:tab pos="2646680" algn="l"/>
                        </a:tabLst>
                      </a:pPr>
                      <a:r>
                        <a:rPr lang="en-US" sz="1200" dirty="0">
                          <a:effectLst/>
                        </a:rPr>
                        <a:t>REGRESSION ALGORITHM</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R2 Score(for PM10,PM2.5, SO2, NO2)</a:t>
                      </a:r>
                      <a:endParaRPr lang="en-IN" sz="1100">
                        <a:effectLst/>
                      </a:endParaRPr>
                    </a:p>
                    <a:p>
                      <a:pPr marL="757555" algn="l">
                        <a:spcBef>
                          <a:spcPts val="15"/>
                        </a:spcBef>
                        <a:spcAft>
                          <a:spcPts val="0"/>
                        </a:spcAft>
                        <a:tabLst>
                          <a:tab pos="2646680" algn="l"/>
                        </a:tabLst>
                      </a:pPr>
                      <a:r>
                        <a:rPr lang="en-US" sz="1200">
                          <a:effectLst/>
                        </a:rPr>
                        <a:t>For train data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R2 Score(PM10, SO2, NO2)</a:t>
                      </a:r>
                      <a:endParaRPr lang="en-IN" sz="1100">
                        <a:effectLst/>
                      </a:endParaRPr>
                    </a:p>
                    <a:p>
                      <a:pPr marL="757555" algn="l">
                        <a:spcBef>
                          <a:spcPts val="15"/>
                        </a:spcBef>
                        <a:spcAft>
                          <a:spcPts val="0"/>
                        </a:spcAft>
                        <a:tabLst>
                          <a:tab pos="2646680" algn="l"/>
                        </a:tabLst>
                      </a:pPr>
                      <a:r>
                        <a:rPr lang="en-US" sz="1200">
                          <a:effectLst/>
                        </a:rPr>
                        <a:t>For train data</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219222081"/>
                  </a:ext>
                </a:extLst>
              </a:tr>
              <a:tr h="229198">
                <a:tc>
                  <a:txBody>
                    <a:bodyPr/>
                    <a:lstStyle/>
                    <a:p>
                      <a:pPr marL="757555" algn="l">
                        <a:spcBef>
                          <a:spcPts val="15"/>
                        </a:spcBef>
                        <a:spcAft>
                          <a:spcPts val="0"/>
                        </a:spcAft>
                        <a:tabLst>
                          <a:tab pos="2646680" algn="l"/>
                        </a:tabLst>
                      </a:pPr>
                      <a:r>
                        <a:rPr lang="en-US" sz="1200" dirty="0">
                          <a:effectLst/>
                        </a:rPr>
                        <a:t>Linear Regression</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0.94</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0.68</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078245162"/>
                  </a:ext>
                </a:extLst>
              </a:tr>
              <a:tr h="199614">
                <a:tc>
                  <a:txBody>
                    <a:bodyPr/>
                    <a:lstStyle/>
                    <a:p>
                      <a:pPr marL="757555" algn="l">
                        <a:spcBef>
                          <a:spcPts val="15"/>
                        </a:spcBef>
                        <a:spcAft>
                          <a:spcPts val="0"/>
                        </a:spcAft>
                        <a:tabLst>
                          <a:tab pos="2646680" algn="l"/>
                        </a:tabLst>
                      </a:pPr>
                      <a:r>
                        <a:rPr lang="en-US" sz="1200">
                          <a:effectLst/>
                        </a:rPr>
                        <a:t>Support Vector Machine</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0.68</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0.51</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656322440"/>
                  </a:ext>
                </a:extLst>
              </a:tr>
              <a:tr h="229198">
                <a:tc>
                  <a:txBody>
                    <a:bodyPr/>
                    <a:lstStyle/>
                    <a:p>
                      <a:pPr marL="757555" algn="l">
                        <a:spcBef>
                          <a:spcPts val="15"/>
                        </a:spcBef>
                        <a:spcAft>
                          <a:spcPts val="0"/>
                        </a:spcAft>
                        <a:tabLst>
                          <a:tab pos="2646680" algn="l"/>
                        </a:tabLst>
                      </a:pPr>
                      <a:r>
                        <a:rPr lang="en-US" sz="1200">
                          <a:effectLst/>
                        </a:rPr>
                        <a:t>Decision Tree</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1</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0.99</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514327397"/>
                  </a:ext>
                </a:extLst>
              </a:tr>
              <a:tr h="229198">
                <a:tc>
                  <a:txBody>
                    <a:bodyPr/>
                    <a:lstStyle/>
                    <a:p>
                      <a:pPr marL="757555" algn="l">
                        <a:spcBef>
                          <a:spcPts val="15"/>
                        </a:spcBef>
                        <a:spcAft>
                          <a:spcPts val="0"/>
                        </a:spcAft>
                        <a:tabLst>
                          <a:tab pos="2646680" algn="l"/>
                        </a:tabLst>
                      </a:pPr>
                      <a:r>
                        <a:rPr lang="en-US" sz="1200">
                          <a:effectLst/>
                        </a:rPr>
                        <a:t>Random Forest</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0.99</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dirty="0">
                          <a:effectLst/>
                        </a:rPr>
                        <a:t>0.96</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769665612"/>
                  </a:ext>
                </a:extLst>
              </a:tr>
            </a:tbl>
          </a:graphicData>
        </a:graphic>
      </p:graphicFrame>
      <p:graphicFrame>
        <p:nvGraphicFramePr>
          <p:cNvPr id="5" name="Table 4">
            <a:extLst>
              <a:ext uri="{FF2B5EF4-FFF2-40B4-BE49-F238E27FC236}">
                <a16:creationId xmlns:a16="http://schemas.microsoft.com/office/drawing/2014/main" id="{8FCBA1F5-6003-40A1-7329-60A8D13B20BE}"/>
              </a:ext>
            </a:extLst>
          </p:cNvPr>
          <p:cNvGraphicFramePr>
            <a:graphicFrameLocks noGrp="1"/>
          </p:cNvGraphicFramePr>
          <p:nvPr>
            <p:extLst>
              <p:ext uri="{D42A27DB-BD31-4B8C-83A1-F6EECF244321}">
                <p14:modId xmlns:p14="http://schemas.microsoft.com/office/powerpoint/2010/main" val="260033951"/>
              </p:ext>
            </p:extLst>
          </p:nvPr>
        </p:nvGraphicFramePr>
        <p:xfrm>
          <a:off x="770965" y="4359871"/>
          <a:ext cx="6730363" cy="1803998"/>
        </p:xfrm>
        <a:graphic>
          <a:graphicData uri="http://schemas.openxmlformats.org/drawingml/2006/table">
            <a:tbl>
              <a:tblPr firstRow="1" firstCol="1" bandRow="1">
                <a:tableStyleId>{5C22544A-7EE6-4342-B048-85BDC9FD1C3A}</a:tableStyleId>
              </a:tblPr>
              <a:tblGrid>
                <a:gridCol w="2474355">
                  <a:extLst>
                    <a:ext uri="{9D8B030D-6E8A-4147-A177-3AD203B41FA5}">
                      <a16:colId xmlns:a16="http://schemas.microsoft.com/office/drawing/2014/main" val="1492860233"/>
                    </a:ext>
                  </a:extLst>
                </a:gridCol>
                <a:gridCol w="1984146">
                  <a:extLst>
                    <a:ext uri="{9D8B030D-6E8A-4147-A177-3AD203B41FA5}">
                      <a16:colId xmlns:a16="http://schemas.microsoft.com/office/drawing/2014/main" val="2944761290"/>
                    </a:ext>
                  </a:extLst>
                </a:gridCol>
                <a:gridCol w="2271862">
                  <a:extLst>
                    <a:ext uri="{9D8B030D-6E8A-4147-A177-3AD203B41FA5}">
                      <a16:colId xmlns:a16="http://schemas.microsoft.com/office/drawing/2014/main" val="4189544657"/>
                    </a:ext>
                  </a:extLst>
                </a:gridCol>
              </a:tblGrid>
              <a:tr h="801777">
                <a:tc>
                  <a:txBody>
                    <a:bodyPr/>
                    <a:lstStyle/>
                    <a:p>
                      <a:pPr marL="757555" algn="l">
                        <a:spcBef>
                          <a:spcPts val="15"/>
                        </a:spcBef>
                        <a:spcAft>
                          <a:spcPts val="0"/>
                        </a:spcAft>
                        <a:tabLst>
                          <a:tab pos="2646680" algn="l"/>
                        </a:tabLst>
                      </a:pPr>
                      <a:r>
                        <a:rPr lang="en-US" sz="1200">
                          <a:effectLst/>
                        </a:rPr>
                        <a:t>REGRESSION ALGORITHM</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R2 Score(for PM10,PM2.5, SO2, NO2)for test data</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R2 Score(PM10, SO2, NO2)</a:t>
                      </a:r>
                      <a:endParaRPr lang="en-IN" sz="1100">
                        <a:effectLst/>
                      </a:endParaRPr>
                    </a:p>
                    <a:p>
                      <a:pPr marL="757555" algn="l">
                        <a:spcBef>
                          <a:spcPts val="15"/>
                        </a:spcBef>
                        <a:spcAft>
                          <a:spcPts val="0"/>
                        </a:spcAft>
                        <a:tabLst>
                          <a:tab pos="2646680" algn="l"/>
                        </a:tabLst>
                      </a:pPr>
                      <a:r>
                        <a:rPr lang="en-US" sz="1200">
                          <a:effectLst/>
                        </a:rPr>
                        <a:t>For test data </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938582335"/>
                  </a:ext>
                </a:extLst>
              </a:tr>
              <a:tr h="200444">
                <a:tc>
                  <a:txBody>
                    <a:bodyPr/>
                    <a:lstStyle/>
                    <a:p>
                      <a:pPr marL="757555" algn="l">
                        <a:spcBef>
                          <a:spcPts val="15"/>
                        </a:spcBef>
                        <a:spcAft>
                          <a:spcPts val="0"/>
                        </a:spcAft>
                        <a:tabLst>
                          <a:tab pos="2646680" algn="l"/>
                        </a:tabLst>
                      </a:pPr>
                      <a:r>
                        <a:rPr lang="en-US" sz="1200">
                          <a:effectLst/>
                        </a:rPr>
                        <a:t>Linear Regression</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0.95</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0.81</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945426212"/>
                  </a:ext>
                </a:extLst>
              </a:tr>
              <a:tr h="400889">
                <a:tc>
                  <a:txBody>
                    <a:bodyPr/>
                    <a:lstStyle/>
                    <a:p>
                      <a:pPr marL="757555" algn="l">
                        <a:spcBef>
                          <a:spcPts val="15"/>
                        </a:spcBef>
                        <a:spcAft>
                          <a:spcPts val="0"/>
                        </a:spcAft>
                        <a:tabLst>
                          <a:tab pos="2646680" algn="l"/>
                        </a:tabLst>
                      </a:pPr>
                      <a:r>
                        <a:rPr lang="en-US" sz="1200">
                          <a:effectLst/>
                        </a:rPr>
                        <a:t>Support Vector Machine</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0.77</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0.74</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78869270"/>
                  </a:ext>
                </a:extLst>
              </a:tr>
              <a:tr h="200444">
                <a:tc>
                  <a:txBody>
                    <a:bodyPr/>
                    <a:lstStyle/>
                    <a:p>
                      <a:pPr marL="757555" algn="l">
                        <a:spcBef>
                          <a:spcPts val="15"/>
                        </a:spcBef>
                        <a:spcAft>
                          <a:spcPts val="0"/>
                        </a:spcAft>
                        <a:tabLst>
                          <a:tab pos="2646680" algn="l"/>
                        </a:tabLst>
                      </a:pPr>
                      <a:r>
                        <a:rPr lang="en-US" sz="1200">
                          <a:effectLst/>
                        </a:rPr>
                        <a:t>Decision Tree</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0.99</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0.58</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167557088"/>
                  </a:ext>
                </a:extLst>
              </a:tr>
              <a:tr h="200444">
                <a:tc>
                  <a:txBody>
                    <a:bodyPr/>
                    <a:lstStyle/>
                    <a:p>
                      <a:pPr marL="757555" algn="l">
                        <a:spcBef>
                          <a:spcPts val="15"/>
                        </a:spcBef>
                        <a:spcAft>
                          <a:spcPts val="0"/>
                        </a:spcAft>
                        <a:tabLst>
                          <a:tab pos="2646680" algn="l"/>
                        </a:tabLst>
                      </a:pPr>
                      <a:r>
                        <a:rPr lang="en-US" sz="1200">
                          <a:effectLst/>
                        </a:rPr>
                        <a:t>Random Forest</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a:effectLst/>
                        </a:rPr>
                        <a:t>0.99</a:t>
                      </a:r>
                      <a:endParaRPr lang="en-IN" sz="1100" b="1">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757555" algn="l">
                        <a:spcBef>
                          <a:spcPts val="15"/>
                        </a:spcBef>
                        <a:spcAft>
                          <a:spcPts val="0"/>
                        </a:spcAft>
                        <a:tabLst>
                          <a:tab pos="2646680" algn="l"/>
                        </a:tabLst>
                      </a:pPr>
                      <a:r>
                        <a:rPr lang="en-US" sz="1200" dirty="0">
                          <a:effectLst/>
                        </a:rPr>
                        <a:t>0.77</a:t>
                      </a:r>
                      <a:endParaRPr lang="en-IN" sz="1100" b="1"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120686000"/>
                  </a:ext>
                </a:extLst>
              </a:tr>
            </a:tbl>
          </a:graphicData>
        </a:graphic>
      </p:graphicFrame>
    </p:spTree>
    <p:extLst>
      <p:ext uri="{BB962C8B-B14F-4D97-AF65-F5344CB8AC3E}">
        <p14:creationId xmlns:p14="http://schemas.microsoft.com/office/powerpoint/2010/main" val="224478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55EC-0427-35A4-2560-16EF73FB6B45}"/>
              </a:ext>
            </a:extLst>
          </p:cNvPr>
          <p:cNvSpPr>
            <a:spLocks noGrp="1"/>
          </p:cNvSpPr>
          <p:nvPr>
            <p:ph type="title"/>
          </p:nvPr>
        </p:nvSpPr>
        <p:spPr/>
        <p:txBody>
          <a:bodyPr/>
          <a:lstStyle/>
          <a:p>
            <a:r>
              <a:rPr lang="en-IN" dirty="0"/>
              <a:t>Results for classification algorithm</a:t>
            </a:r>
          </a:p>
        </p:txBody>
      </p:sp>
      <p:graphicFrame>
        <p:nvGraphicFramePr>
          <p:cNvPr id="4" name="Content Placeholder 3">
            <a:extLst>
              <a:ext uri="{FF2B5EF4-FFF2-40B4-BE49-F238E27FC236}">
                <a16:creationId xmlns:a16="http://schemas.microsoft.com/office/drawing/2014/main" id="{74F470E4-6654-B3F7-04E6-109EAF7D57ED}"/>
              </a:ext>
            </a:extLst>
          </p:cNvPr>
          <p:cNvGraphicFramePr>
            <a:graphicFrameLocks noGrp="1"/>
          </p:cNvGraphicFramePr>
          <p:nvPr>
            <p:ph idx="1"/>
            <p:extLst>
              <p:ext uri="{D42A27DB-BD31-4B8C-83A1-F6EECF244321}">
                <p14:modId xmlns:p14="http://schemas.microsoft.com/office/powerpoint/2010/main" val="2795349537"/>
              </p:ext>
            </p:extLst>
          </p:nvPr>
        </p:nvGraphicFramePr>
        <p:xfrm>
          <a:off x="1055481" y="3747504"/>
          <a:ext cx="6297929" cy="1085850"/>
        </p:xfrm>
        <a:graphic>
          <a:graphicData uri="http://schemas.openxmlformats.org/drawingml/2006/table">
            <a:tbl>
              <a:tblPr firstRow="1" firstCol="1" bandRow="1">
                <a:tableStyleId>{5C22544A-7EE6-4342-B048-85BDC9FD1C3A}</a:tableStyleId>
              </a:tblPr>
              <a:tblGrid>
                <a:gridCol w="2315375">
                  <a:extLst>
                    <a:ext uri="{9D8B030D-6E8A-4147-A177-3AD203B41FA5}">
                      <a16:colId xmlns:a16="http://schemas.microsoft.com/office/drawing/2014/main" val="1704077864"/>
                    </a:ext>
                  </a:extLst>
                </a:gridCol>
                <a:gridCol w="1856662">
                  <a:extLst>
                    <a:ext uri="{9D8B030D-6E8A-4147-A177-3AD203B41FA5}">
                      <a16:colId xmlns:a16="http://schemas.microsoft.com/office/drawing/2014/main" val="4207200633"/>
                    </a:ext>
                  </a:extLst>
                </a:gridCol>
                <a:gridCol w="2125892">
                  <a:extLst>
                    <a:ext uri="{9D8B030D-6E8A-4147-A177-3AD203B41FA5}">
                      <a16:colId xmlns:a16="http://schemas.microsoft.com/office/drawing/2014/main" val="2321617115"/>
                    </a:ext>
                  </a:extLst>
                </a:gridCol>
              </a:tblGrid>
              <a:tr h="0">
                <a:tc>
                  <a:txBody>
                    <a:bodyPr/>
                    <a:lstStyle/>
                    <a:p>
                      <a:pPr algn="l"/>
                      <a:r>
                        <a:rPr lang="en-US" sz="1200">
                          <a:effectLst/>
                        </a:rPr>
                        <a:t>Classification Algorithm</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Accuracy Score(for PM10,PM2.5, SO2, NO2) FOR train data</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Accuracy Score (for PM10, SO2, NO2) for train data</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500698657"/>
                  </a:ext>
                </a:extLst>
              </a:tr>
              <a:tr h="271780">
                <a:tc>
                  <a:txBody>
                    <a:bodyPr/>
                    <a:lstStyle/>
                    <a:p>
                      <a:pPr algn="l"/>
                      <a:r>
                        <a:rPr lang="en-US" sz="1200">
                          <a:effectLst/>
                        </a:rPr>
                        <a:t>Logistic Reression</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0.77</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0.81</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85852491"/>
                  </a:ext>
                </a:extLst>
              </a:tr>
              <a:tr h="265430">
                <a:tc>
                  <a:txBody>
                    <a:bodyPr/>
                    <a:lstStyle/>
                    <a:p>
                      <a:pPr algn="l"/>
                      <a:r>
                        <a:rPr lang="en-US" sz="1200">
                          <a:effectLst/>
                        </a:rPr>
                        <a:t>K Nearest Neighbour</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0.95</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dirty="0">
                          <a:effectLst/>
                        </a:rPr>
                        <a:t>0.89</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6717110"/>
                  </a:ext>
                </a:extLst>
              </a:tr>
            </a:tbl>
          </a:graphicData>
        </a:graphic>
      </p:graphicFrame>
      <p:graphicFrame>
        <p:nvGraphicFramePr>
          <p:cNvPr id="5" name="Table 4">
            <a:extLst>
              <a:ext uri="{FF2B5EF4-FFF2-40B4-BE49-F238E27FC236}">
                <a16:creationId xmlns:a16="http://schemas.microsoft.com/office/drawing/2014/main" id="{F9F11974-E844-AB83-76B3-E9E781B02DCF}"/>
              </a:ext>
            </a:extLst>
          </p:cNvPr>
          <p:cNvGraphicFramePr>
            <a:graphicFrameLocks noGrp="1"/>
          </p:cNvGraphicFramePr>
          <p:nvPr>
            <p:extLst>
              <p:ext uri="{D42A27DB-BD31-4B8C-83A1-F6EECF244321}">
                <p14:modId xmlns:p14="http://schemas.microsoft.com/office/powerpoint/2010/main" val="1140297844"/>
              </p:ext>
            </p:extLst>
          </p:nvPr>
        </p:nvGraphicFramePr>
        <p:xfrm>
          <a:off x="1055482" y="2031603"/>
          <a:ext cx="6297929" cy="1085850"/>
        </p:xfrm>
        <a:graphic>
          <a:graphicData uri="http://schemas.openxmlformats.org/drawingml/2006/table">
            <a:tbl>
              <a:tblPr firstRow="1" firstCol="1" bandRow="1">
                <a:tableStyleId>{5C22544A-7EE6-4342-B048-85BDC9FD1C3A}</a:tableStyleId>
              </a:tblPr>
              <a:tblGrid>
                <a:gridCol w="2315375">
                  <a:extLst>
                    <a:ext uri="{9D8B030D-6E8A-4147-A177-3AD203B41FA5}">
                      <a16:colId xmlns:a16="http://schemas.microsoft.com/office/drawing/2014/main" val="945353858"/>
                    </a:ext>
                  </a:extLst>
                </a:gridCol>
                <a:gridCol w="1856662">
                  <a:extLst>
                    <a:ext uri="{9D8B030D-6E8A-4147-A177-3AD203B41FA5}">
                      <a16:colId xmlns:a16="http://schemas.microsoft.com/office/drawing/2014/main" val="94774243"/>
                    </a:ext>
                  </a:extLst>
                </a:gridCol>
                <a:gridCol w="2125892">
                  <a:extLst>
                    <a:ext uri="{9D8B030D-6E8A-4147-A177-3AD203B41FA5}">
                      <a16:colId xmlns:a16="http://schemas.microsoft.com/office/drawing/2014/main" val="2919921687"/>
                    </a:ext>
                  </a:extLst>
                </a:gridCol>
              </a:tblGrid>
              <a:tr h="257969">
                <a:tc>
                  <a:txBody>
                    <a:bodyPr/>
                    <a:lstStyle/>
                    <a:p>
                      <a:pPr algn="l"/>
                      <a:r>
                        <a:rPr lang="en-US" sz="1200">
                          <a:effectLst/>
                        </a:rPr>
                        <a:t>Classification Algorithm</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Accuracy Score(for PM10,PM2.5, SO2, NO2)for test data</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Accuracy Score (for PM10, SO2, NO2) for test data</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853364212"/>
                  </a:ext>
                </a:extLst>
              </a:tr>
              <a:tr h="271780">
                <a:tc>
                  <a:txBody>
                    <a:bodyPr/>
                    <a:lstStyle/>
                    <a:p>
                      <a:pPr algn="l"/>
                      <a:r>
                        <a:rPr lang="en-US" sz="1200">
                          <a:effectLst/>
                        </a:rPr>
                        <a:t>Logistic Reression</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0.73</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0.77</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962237206"/>
                  </a:ext>
                </a:extLst>
              </a:tr>
              <a:tr h="265430">
                <a:tc>
                  <a:txBody>
                    <a:bodyPr/>
                    <a:lstStyle/>
                    <a:p>
                      <a:pPr algn="l"/>
                      <a:r>
                        <a:rPr lang="en-US" sz="1200">
                          <a:effectLst/>
                        </a:rPr>
                        <a:t>K Nearest Neighbour</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a:effectLst/>
                        </a:rPr>
                        <a:t>0.91</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l"/>
                      <a:r>
                        <a:rPr lang="en-US" sz="1200" dirty="0">
                          <a:effectLst/>
                        </a:rPr>
                        <a:t>0.90</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586143572"/>
                  </a:ext>
                </a:extLst>
              </a:tr>
            </a:tbl>
          </a:graphicData>
        </a:graphic>
      </p:graphicFrame>
    </p:spTree>
    <p:extLst>
      <p:ext uri="{BB962C8B-B14F-4D97-AF65-F5344CB8AC3E}">
        <p14:creationId xmlns:p14="http://schemas.microsoft.com/office/powerpoint/2010/main" val="535532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A3FD-FA19-A165-FF58-246C9BD7E7A4}"/>
              </a:ext>
            </a:extLst>
          </p:cNvPr>
          <p:cNvSpPr>
            <a:spLocks noGrp="1"/>
          </p:cNvSpPr>
          <p:nvPr>
            <p:ph type="title"/>
          </p:nvPr>
        </p:nvSpPr>
        <p:spPr/>
        <p:txBody>
          <a:bodyPr/>
          <a:lstStyle/>
          <a:p>
            <a:r>
              <a:rPr lang="en-IN" dirty="0" err="1"/>
              <a:t>Anova</a:t>
            </a:r>
            <a:r>
              <a:rPr lang="en-IN" dirty="0"/>
              <a:t> analysis</a:t>
            </a:r>
          </a:p>
        </p:txBody>
      </p:sp>
      <p:graphicFrame>
        <p:nvGraphicFramePr>
          <p:cNvPr id="4" name="Content Placeholder 3">
            <a:extLst>
              <a:ext uri="{FF2B5EF4-FFF2-40B4-BE49-F238E27FC236}">
                <a16:creationId xmlns:a16="http://schemas.microsoft.com/office/drawing/2014/main" id="{E6BC8F85-C312-84A8-DDC2-B12CE9EC3981}"/>
              </a:ext>
            </a:extLst>
          </p:cNvPr>
          <p:cNvGraphicFramePr>
            <a:graphicFrameLocks noGrp="1"/>
          </p:cNvGraphicFramePr>
          <p:nvPr>
            <p:ph idx="1"/>
            <p:extLst>
              <p:ext uri="{D42A27DB-BD31-4B8C-83A1-F6EECF244321}">
                <p14:modId xmlns:p14="http://schemas.microsoft.com/office/powerpoint/2010/main" val="3948132327"/>
              </p:ext>
            </p:extLst>
          </p:nvPr>
        </p:nvGraphicFramePr>
        <p:xfrm>
          <a:off x="838200" y="1914805"/>
          <a:ext cx="8480612" cy="1007906"/>
        </p:xfrm>
        <a:graphic>
          <a:graphicData uri="http://schemas.openxmlformats.org/drawingml/2006/table">
            <a:tbl>
              <a:tblPr firstRow="1" firstCol="1" bandRow="1">
                <a:tableStyleId>{5FD0F851-EC5A-4D38-B0AD-8093EC10F338}</a:tableStyleId>
              </a:tblPr>
              <a:tblGrid>
                <a:gridCol w="1783976">
                  <a:extLst>
                    <a:ext uri="{9D8B030D-6E8A-4147-A177-3AD203B41FA5}">
                      <a16:colId xmlns:a16="http://schemas.microsoft.com/office/drawing/2014/main" val="4276088237"/>
                    </a:ext>
                  </a:extLst>
                </a:gridCol>
                <a:gridCol w="2492188">
                  <a:extLst>
                    <a:ext uri="{9D8B030D-6E8A-4147-A177-3AD203B41FA5}">
                      <a16:colId xmlns:a16="http://schemas.microsoft.com/office/drawing/2014/main" val="2596093283"/>
                    </a:ext>
                  </a:extLst>
                </a:gridCol>
                <a:gridCol w="2312895">
                  <a:extLst>
                    <a:ext uri="{9D8B030D-6E8A-4147-A177-3AD203B41FA5}">
                      <a16:colId xmlns:a16="http://schemas.microsoft.com/office/drawing/2014/main" val="4248643213"/>
                    </a:ext>
                  </a:extLst>
                </a:gridCol>
                <a:gridCol w="1891553">
                  <a:extLst>
                    <a:ext uri="{9D8B030D-6E8A-4147-A177-3AD203B41FA5}">
                      <a16:colId xmlns:a16="http://schemas.microsoft.com/office/drawing/2014/main" val="235079231"/>
                    </a:ext>
                  </a:extLst>
                </a:gridCol>
              </a:tblGrid>
              <a:tr h="397192">
                <a:tc>
                  <a:txBody>
                    <a:bodyPr/>
                    <a:lstStyle/>
                    <a:p>
                      <a:pPr marL="757555" marR="93980" algn="l">
                        <a:spcBef>
                          <a:spcPts val="1180"/>
                        </a:spcBef>
                        <a:spcAft>
                          <a:spcPts val="0"/>
                        </a:spcAft>
                        <a:tabLst>
                          <a:tab pos="2658745" algn="l"/>
                        </a:tabLst>
                      </a:pPr>
                      <a:r>
                        <a:rPr lang="en-US" sz="1200" dirty="0">
                          <a:effectLst/>
                        </a:rPr>
                        <a:t>ANOVA </a:t>
                      </a:r>
                      <a:endParaRPr lang="en-IN" sz="1200" b="1" dirty="0">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nchor="ctr"/>
                </a:tc>
                <a:tc>
                  <a:txBody>
                    <a:bodyPr/>
                    <a:lstStyle/>
                    <a:p>
                      <a:pPr marL="757555" marR="93980" algn="just">
                        <a:spcBef>
                          <a:spcPts val="1180"/>
                        </a:spcBef>
                        <a:spcAft>
                          <a:spcPts val="0"/>
                        </a:spcAft>
                        <a:tabLst>
                          <a:tab pos="2658745" algn="l"/>
                        </a:tabLst>
                      </a:pPr>
                      <a:r>
                        <a:rPr lang="en-US" sz="1200" dirty="0">
                          <a:effectLst/>
                        </a:rPr>
                        <a:t>For SO2, NO2, PM2.5, PM10</a:t>
                      </a:r>
                      <a:endParaRPr lang="en-IN" sz="1200" b="1" dirty="0">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tc>
                  <a:txBody>
                    <a:bodyPr/>
                    <a:lstStyle/>
                    <a:p>
                      <a:pPr marL="757555" marR="93980" algn="just">
                        <a:spcBef>
                          <a:spcPts val="1180"/>
                        </a:spcBef>
                        <a:spcAft>
                          <a:spcPts val="0"/>
                        </a:spcAft>
                        <a:tabLst>
                          <a:tab pos="2658745" algn="l"/>
                        </a:tabLst>
                      </a:pPr>
                      <a:r>
                        <a:rPr lang="en-US" sz="1200">
                          <a:effectLst/>
                        </a:rPr>
                        <a:t>For SO2, NO2,  PM10</a:t>
                      </a:r>
                      <a:endParaRPr lang="en-IN" sz="1200" b="1">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tc>
                  <a:txBody>
                    <a:bodyPr/>
                    <a:lstStyle/>
                    <a:p>
                      <a:pPr marL="757555" marR="93980" algn="just">
                        <a:spcBef>
                          <a:spcPts val="1180"/>
                        </a:spcBef>
                        <a:spcAft>
                          <a:spcPts val="0"/>
                        </a:spcAft>
                        <a:tabLst>
                          <a:tab pos="2658745" algn="l"/>
                        </a:tabLst>
                      </a:pPr>
                      <a:r>
                        <a:rPr lang="en-US" sz="1200">
                          <a:effectLst/>
                        </a:rPr>
                        <a:t>For SO2, NO2</a:t>
                      </a:r>
                      <a:endParaRPr lang="en-IN" sz="1200" b="1">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extLst>
                  <a:ext uri="{0D108BD9-81ED-4DB2-BD59-A6C34878D82A}">
                    <a16:rowId xmlns:a16="http://schemas.microsoft.com/office/drawing/2014/main" val="2228126556"/>
                  </a:ext>
                </a:extLst>
              </a:tr>
              <a:tr h="610714">
                <a:tc>
                  <a:txBody>
                    <a:bodyPr/>
                    <a:lstStyle/>
                    <a:p>
                      <a:pPr marL="757555" marR="93980" algn="just">
                        <a:spcBef>
                          <a:spcPts val="1180"/>
                        </a:spcBef>
                        <a:spcAft>
                          <a:spcPts val="0"/>
                        </a:spcAft>
                        <a:tabLst>
                          <a:tab pos="2658745" algn="l"/>
                        </a:tabLst>
                      </a:pPr>
                      <a:r>
                        <a:rPr lang="en-US" sz="1200">
                          <a:effectLst/>
                        </a:rPr>
                        <a:t>R-Square Value</a:t>
                      </a:r>
                      <a:endParaRPr lang="en-IN" sz="1200" b="1">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tc>
                  <a:txBody>
                    <a:bodyPr/>
                    <a:lstStyle/>
                    <a:p>
                      <a:pPr marL="757555" marR="93980" algn="just">
                        <a:spcBef>
                          <a:spcPts val="1180"/>
                        </a:spcBef>
                        <a:spcAft>
                          <a:spcPts val="0"/>
                        </a:spcAft>
                        <a:tabLst>
                          <a:tab pos="2658745" algn="l"/>
                        </a:tabLst>
                      </a:pPr>
                      <a:r>
                        <a:rPr lang="en-US" sz="1200">
                          <a:effectLst/>
                        </a:rPr>
                        <a:t>0.94</a:t>
                      </a:r>
                      <a:endParaRPr lang="en-IN" sz="1200" b="1">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tc>
                  <a:txBody>
                    <a:bodyPr/>
                    <a:lstStyle/>
                    <a:p>
                      <a:pPr marL="757555" marR="93980" algn="just">
                        <a:spcBef>
                          <a:spcPts val="1180"/>
                        </a:spcBef>
                        <a:spcAft>
                          <a:spcPts val="0"/>
                        </a:spcAft>
                        <a:tabLst>
                          <a:tab pos="2658745" algn="l"/>
                        </a:tabLst>
                      </a:pPr>
                      <a:r>
                        <a:rPr lang="en-US" sz="1200">
                          <a:effectLst/>
                        </a:rPr>
                        <a:t>0.70</a:t>
                      </a:r>
                      <a:endParaRPr lang="en-IN" sz="1200" b="1">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tc>
                  <a:txBody>
                    <a:bodyPr/>
                    <a:lstStyle/>
                    <a:p>
                      <a:pPr marL="757555" marR="93980" algn="just">
                        <a:spcBef>
                          <a:spcPts val="1180"/>
                        </a:spcBef>
                        <a:spcAft>
                          <a:spcPts val="0"/>
                        </a:spcAft>
                        <a:tabLst>
                          <a:tab pos="2658745" algn="l"/>
                        </a:tabLst>
                      </a:pPr>
                      <a:r>
                        <a:rPr lang="en-US" sz="1200" dirty="0">
                          <a:effectLst/>
                        </a:rPr>
                        <a:t>0.29</a:t>
                      </a:r>
                      <a:endParaRPr lang="en-IN" sz="1200" b="1" dirty="0">
                        <a:effectLst/>
                        <a:latin typeface="Calibri" panose="020F0502020204030204" pitchFamily="34" charset="0"/>
                        <a:ea typeface="Times New Roman" panose="02020603050405020304" pitchFamily="18" charset="0"/>
                        <a:cs typeface="Mangal" panose="02040503050203030202" pitchFamily="18" charset="0"/>
                      </a:endParaRPr>
                    </a:p>
                  </a:txBody>
                  <a:tcPr marL="57254" marR="57254" marT="0" marB="0"/>
                </a:tc>
                <a:extLst>
                  <a:ext uri="{0D108BD9-81ED-4DB2-BD59-A6C34878D82A}">
                    <a16:rowId xmlns:a16="http://schemas.microsoft.com/office/drawing/2014/main" val="765023125"/>
                  </a:ext>
                </a:extLst>
              </a:tr>
            </a:tbl>
          </a:graphicData>
        </a:graphic>
      </p:graphicFrame>
      <p:pic>
        <p:nvPicPr>
          <p:cNvPr id="12" name="Picture 11">
            <a:extLst>
              <a:ext uri="{FF2B5EF4-FFF2-40B4-BE49-F238E27FC236}">
                <a16:creationId xmlns:a16="http://schemas.microsoft.com/office/drawing/2014/main" id="{8737F972-93B8-5E43-6EBB-7C89C3A55535}"/>
              </a:ext>
            </a:extLst>
          </p:cNvPr>
          <p:cNvPicPr>
            <a:picLocks noChangeAspect="1"/>
          </p:cNvPicPr>
          <p:nvPr/>
        </p:nvPicPr>
        <p:blipFill>
          <a:blip r:embed="rId2"/>
          <a:stretch>
            <a:fillRect/>
          </a:stretch>
        </p:blipFill>
        <p:spPr>
          <a:xfrm>
            <a:off x="838200" y="5391766"/>
            <a:ext cx="5039995" cy="718185"/>
          </a:xfrm>
          <a:prstGeom prst="rect">
            <a:avLst/>
          </a:prstGeom>
        </p:spPr>
      </p:pic>
      <p:pic>
        <p:nvPicPr>
          <p:cNvPr id="15" name="Picture 14">
            <a:extLst>
              <a:ext uri="{FF2B5EF4-FFF2-40B4-BE49-F238E27FC236}">
                <a16:creationId xmlns:a16="http://schemas.microsoft.com/office/drawing/2014/main" id="{9230A843-E7D7-B72C-AC7D-CA3734F76153}"/>
              </a:ext>
            </a:extLst>
          </p:cNvPr>
          <p:cNvPicPr>
            <a:picLocks noChangeAspect="1"/>
          </p:cNvPicPr>
          <p:nvPr/>
        </p:nvPicPr>
        <p:blipFill>
          <a:blip r:embed="rId3"/>
          <a:stretch>
            <a:fillRect/>
          </a:stretch>
        </p:blipFill>
        <p:spPr>
          <a:xfrm>
            <a:off x="838200" y="3322058"/>
            <a:ext cx="5759450" cy="1522730"/>
          </a:xfrm>
          <a:prstGeom prst="rect">
            <a:avLst/>
          </a:prstGeom>
        </p:spPr>
      </p:pic>
      <p:sp>
        <p:nvSpPr>
          <p:cNvPr id="17" name="TextBox 16">
            <a:extLst>
              <a:ext uri="{FF2B5EF4-FFF2-40B4-BE49-F238E27FC236}">
                <a16:creationId xmlns:a16="http://schemas.microsoft.com/office/drawing/2014/main" id="{AA547490-2BD8-1A32-2416-7D8EB343BF31}"/>
              </a:ext>
            </a:extLst>
          </p:cNvPr>
          <p:cNvSpPr txBox="1"/>
          <p:nvPr/>
        </p:nvSpPr>
        <p:spPr>
          <a:xfrm>
            <a:off x="5878195" y="3641152"/>
            <a:ext cx="6096000" cy="2601097"/>
          </a:xfrm>
          <a:prstGeom prst="rect">
            <a:avLst/>
          </a:prstGeom>
          <a:noFill/>
        </p:spPr>
        <p:txBody>
          <a:bodyPr wrap="square">
            <a:spAutoFit/>
          </a:bodyPr>
          <a:lstStyle/>
          <a:p>
            <a:pPr marL="757555" algn="just">
              <a:lnSpc>
                <a:spcPct val="150000"/>
              </a:lnSpc>
              <a:spcBef>
                <a:spcPts val="25"/>
              </a:spcBef>
              <a:spcAft>
                <a:spcPts val="0"/>
              </a:spcAft>
              <a:tabLst>
                <a:tab pos="2646680" algn="l"/>
              </a:tabLst>
            </a:pPr>
            <a:r>
              <a:rPr lang="en-US" sz="1100" b="0" dirty="0">
                <a:solidFill>
                  <a:srgbClr val="000000"/>
                </a:solidFill>
                <a:effectLst/>
                <a:latin typeface="Times New Roman" panose="02020603050405020304" pitchFamily="18" charset="0"/>
                <a:ea typeface="Times New Roman" panose="02020603050405020304" pitchFamily="18" charset="0"/>
              </a:rPr>
              <a:t>The larger the </a:t>
            </a:r>
            <a:r>
              <a:rPr lang="en-US" sz="1100" b="0" i="1" dirty="0">
                <a:solidFill>
                  <a:srgbClr val="000000"/>
                </a:solidFill>
                <a:effectLst/>
                <a:latin typeface="Times New Roman" panose="02020603050405020304" pitchFamily="18" charset="0"/>
                <a:ea typeface="Times New Roman" panose="02020603050405020304" pitchFamily="18" charset="0"/>
              </a:rPr>
              <a:t>F</a:t>
            </a:r>
            <a:r>
              <a:rPr lang="en-US" sz="1100" b="0" dirty="0">
                <a:solidFill>
                  <a:srgbClr val="000000"/>
                </a:solidFill>
                <a:effectLst/>
                <a:latin typeface="Times New Roman" panose="02020603050405020304" pitchFamily="18" charset="0"/>
                <a:ea typeface="Times New Roman" panose="02020603050405020304" pitchFamily="18" charset="0"/>
              </a:rPr>
              <a:t> value, the more likely it is that the variation associated with the AQI is real and not due to chance.</a:t>
            </a:r>
            <a:endParaRPr lang="en-IN" sz="11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100" b="0" dirty="0">
                <a:solidFill>
                  <a:srgbClr val="000000"/>
                </a:solidFill>
                <a:effectLst/>
                <a:latin typeface="Times New Roman" panose="02020603050405020304" pitchFamily="18" charset="0"/>
                <a:ea typeface="Times New Roman" panose="02020603050405020304" pitchFamily="18" charset="0"/>
              </a:rPr>
              <a:t> The p value for the F statistic is shown in the </a:t>
            </a:r>
            <a:r>
              <a:rPr lang="en-US" sz="1100" b="0" dirty="0" err="1">
                <a:solidFill>
                  <a:srgbClr val="000000"/>
                </a:solidFill>
                <a:effectLst/>
                <a:latin typeface="Times New Roman" panose="02020603050405020304" pitchFamily="18" charset="0"/>
                <a:ea typeface="Times New Roman" panose="02020603050405020304" pitchFamily="18" charset="0"/>
              </a:rPr>
              <a:t>Pr</a:t>
            </a:r>
            <a:r>
              <a:rPr lang="en-US" sz="1100" b="0" dirty="0">
                <a:solidFill>
                  <a:srgbClr val="000000"/>
                </a:solidFill>
                <a:effectLst/>
                <a:latin typeface="Times New Roman" panose="02020603050405020304" pitchFamily="18" charset="0"/>
                <a:ea typeface="Times New Roman" panose="02020603050405020304" pitchFamily="18" charset="0"/>
              </a:rPr>
              <a:t>(&gt;F) column. This demonstrates how likely it is that the F value would have happened if the null hypothesis that there is no difference between the group means were </a:t>
            </a:r>
            <a:r>
              <a:rPr lang="en-US" sz="1100" b="0" dirty="0" err="1">
                <a:solidFill>
                  <a:srgbClr val="000000"/>
                </a:solidFill>
                <a:effectLst/>
                <a:latin typeface="Times New Roman" panose="02020603050405020304" pitchFamily="18" charset="0"/>
                <a:ea typeface="Times New Roman" panose="02020603050405020304" pitchFamily="18" charset="0"/>
              </a:rPr>
              <a:t>true.Because</a:t>
            </a:r>
            <a:r>
              <a:rPr lang="en-US" sz="1100" b="0" dirty="0">
                <a:solidFill>
                  <a:srgbClr val="000000"/>
                </a:solidFill>
                <a:effectLst/>
                <a:latin typeface="Times New Roman" panose="02020603050405020304" pitchFamily="18" charset="0"/>
                <a:ea typeface="Times New Roman" panose="02020603050405020304" pitchFamily="18" charset="0"/>
              </a:rPr>
              <a:t> the </a:t>
            </a:r>
            <a:r>
              <a:rPr lang="en-US" sz="1100" b="0" i="1" dirty="0">
                <a:solidFill>
                  <a:srgbClr val="000000"/>
                </a:solidFill>
                <a:effectLst/>
                <a:latin typeface="Times New Roman" panose="02020603050405020304" pitchFamily="18" charset="0"/>
                <a:ea typeface="Times New Roman" panose="02020603050405020304" pitchFamily="18" charset="0"/>
              </a:rPr>
              <a:t>p</a:t>
            </a:r>
            <a:r>
              <a:rPr lang="en-US" sz="1100" b="0" dirty="0">
                <a:solidFill>
                  <a:srgbClr val="000000"/>
                </a:solidFill>
                <a:effectLst/>
                <a:latin typeface="Times New Roman" panose="02020603050405020304" pitchFamily="18" charset="0"/>
                <a:ea typeface="Times New Roman" panose="02020603050405020304" pitchFamily="18" charset="0"/>
              </a:rPr>
              <a:t> value of the independent variables, X consist of particulate matter , is </a:t>
            </a:r>
            <a:r>
              <a:rPr lang="en-US" sz="1100" b="0" u="sng" dirty="0">
                <a:solidFill>
                  <a:srgbClr val="000000"/>
                </a:solidFill>
                <a:effectLst/>
                <a:latin typeface="Times New Roman" panose="02020603050405020304" pitchFamily="18" charset="0"/>
                <a:ea typeface="Times New Roman" panose="02020603050405020304" pitchFamily="18" charset="0"/>
                <a:hlinkClick r:id="rId4"/>
              </a:rPr>
              <a:t>statistically significant</a:t>
            </a:r>
            <a:r>
              <a:rPr lang="en-US" sz="1100" b="0" dirty="0">
                <a:solidFill>
                  <a:srgbClr val="000000"/>
                </a:solidFill>
                <a:effectLst/>
                <a:latin typeface="Times New Roman" panose="02020603050405020304" pitchFamily="18" charset="0"/>
                <a:ea typeface="Times New Roman" panose="02020603050405020304" pitchFamily="18" charset="0"/>
              </a:rPr>
              <a:t> (</a:t>
            </a:r>
            <a:r>
              <a:rPr lang="en-US" sz="1100" b="0" i="1" dirty="0">
                <a:solidFill>
                  <a:srgbClr val="000000"/>
                </a:solidFill>
                <a:effectLst/>
                <a:latin typeface="Times New Roman" panose="02020603050405020304" pitchFamily="18" charset="0"/>
                <a:ea typeface="Times New Roman" panose="02020603050405020304" pitchFamily="18" charset="0"/>
              </a:rPr>
              <a:t>p</a:t>
            </a:r>
            <a:r>
              <a:rPr lang="en-US" sz="1100" b="0" dirty="0">
                <a:solidFill>
                  <a:srgbClr val="000000"/>
                </a:solidFill>
                <a:effectLst/>
                <a:latin typeface="Times New Roman" panose="02020603050405020304" pitchFamily="18" charset="0"/>
                <a:ea typeface="Times New Roman" panose="02020603050405020304" pitchFamily="18" charset="0"/>
              </a:rPr>
              <a:t> &lt; 0.05), it is likely that particulate matter type does have a significant effect on AQI.</a:t>
            </a:r>
          </a:p>
          <a:p>
            <a:pPr marL="757555" algn="just">
              <a:lnSpc>
                <a:spcPct val="150000"/>
              </a:lnSpc>
              <a:spcBef>
                <a:spcPts val="25"/>
              </a:spcBef>
              <a:spcAft>
                <a:spcPts val="0"/>
              </a:spcAft>
              <a:tabLst>
                <a:tab pos="2646680" algn="l"/>
              </a:tabLst>
            </a:pPr>
            <a:r>
              <a:rPr lang="en-US" sz="1100" b="0" dirty="0">
                <a:solidFill>
                  <a:srgbClr val="000000"/>
                </a:solidFill>
                <a:effectLst/>
                <a:latin typeface="Times New Roman" panose="02020603050405020304" pitchFamily="18" charset="0"/>
                <a:ea typeface="Times New Roman" panose="02020603050405020304" pitchFamily="18" charset="0"/>
              </a:rPr>
              <a:t>After removing the independent variable I observed that R-Square value for the model decreased which indicates that prediction for that model will be less </a:t>
            </a:r>
            <a:r>
              <a:rPr lang="en-US" sz="1100" b="0" dirty="0" err="1">
                <a:solidFill>
                  <a:srgbClr val="000000"/>
                </a:solidFill>
                <a:effectLst/>
                <a:latin typeface="Times New Roman" panose="02020603050405020304" pitchFamily="18" charset="0"/>
                <a:ea typeface="Times New Roman" panose="02020603050405020304" pitchFamily="18" charset="0"/>
              </a:rPr>
              <a:t>precised</a:t>
            </a:r>
            <a:r>
              <a:rPr lang="en-US" sz="1100" b="0" dirty="0">
                <a:solidFill>
                  <a:srgbClr val="000000"/>
                </a:solidFill>
                <a:effectLst/>
                <a:latin typeface="Times New Roman" panose="02020603050405020304" pitchFamily="18" charset="0"/>
                <a:ea typeface="Times New Roman" panose="02020603050405020304" pitchFamily="18" charset="0"/>
              </a:rPr>
              <a:t> so we are taking SO2, NO2, PM2.5, PM10  as our independent variables.</a:t>
            </a:r>
            <a:endParaRPr lang="en-IN" sz="11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98084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4829-D726-AF17-48FC-4A9EF97BB78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2A1ADC5-E66A-E2BA-F6A1-7E9BCB7C75A7}"/>
              </a:ext>
            </a:extLst>
          </p:cNvPr>
          <p:cNvPicPr>
            <a:picLocks noGrp="1" noChangeAspect="1"/>
          </p:cNvPicPr>
          <p:nvPr>
            <p:ph idx="1"/>
          </p:nvPr>
        </p:nvPicPr>
        <p:blipFill>
          <a:blip r:embed="rId2"/>
          <a:stretch>
            <a:fillRect/>
          </a:stretch>
        </p:blipFill>
        <p:spPr>
          <a:xfrm>
            <a:off x="414360" y="108755"/>
            <a:ext cx="9175891" cy="4795966"/>
          </a:xfrm>
        </p:spPr>
      </p:pic>
      <p:pic>
        <p:nvPicPr>
          <p:cNvPr id="7" name="Picture 6">
            <a:extLst>
              <a:ext uri="{FF2B5EF4-FFF2-40B4-BE49-F238E27FC236}">
                <a16:creationId xmlns:a16="http://schemas.microsoft.com/office/drawing/2014/main" id="{3D27DEBF-292B-5CA4-8977-05A96EC9E167}"/>
              </a:ext>
            </a:extLst>
          </p:cNvPr>
          <p:cNvPicPr>
            <a:picLocks noChangeAspect="1"/>
          </p:cNvPicPr>
          <p:nvPr/>
        </p:nvPicPr>
        <p:blipFill>
          <a:blip r:embed="rId3"/>
          <a:stretch>
            <a:fillRect/>
          </a:stretch>
        </p:blipFill>
        <p:spPr>
          <a:xfrm>
            <a:off x="414360" y="4878854"/>
            <a:ext cx="9175891" cy="1776217"/>
          </a:xfrm>
          <a:prstGeom prst="rect">
            <a:avLst/>
          </a:prstGeom>
        </p:spPr>
      </p:pic>
    </p:spTree>
    <p:extLst>
      <p:ext uri="{BB962C8B-B14F-4D97-AF65-F5344CB8AC3E}">
        <p14:creationId xmlns:p14="http://schemas.microsoft.com/office/powerpoint/2010/main" val="268560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2981-6267-6C1C-4341-CF6B762DC82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9AAC52D-B07C-AB92-3121-C45B3C1CC07F}"/>
              </a:ext>
            </a:extLst>
          </p:cNvPr>
          <p:cNvPicPr>
            <a:picLocks noGrp="1" noChangeAspect="1"/>
          </p:cNvPicPr>
          <p:nvPr>
            <p:ph idx="1"/>
          </p:nvPr>
        </p:nvPicPr>
        <p:blipFill>
          <a:blip r:embed="rId2"/>
          <a:stretch>
            <a:fillRect/>
          </a:stretch>
        </p:blipFill>
        <p:spPr>
          <a:xfrm>
            <a:off x="8524672" y="3887652"/>
            <a:ext cx="3140210" cy="2940216"/>
          </a:xfrm>
          <a:prstGeom prst="rect">
            <a:avLst/>
          </a:prstGeom>
        </p:spPr>
      </p:pic>
      <p:pic>
        <p:nvPicPr>
          <p:cNvPr id="5" name="Picture 4">
            <a:extLst>
              <a:ext uri="{FF2B5EF4-FFF2-40B4-BE49-F238E27FC236}">
                <a16:creationId xmlns:a16="http://schemas.microsoft.com/office/drawing/2014/main" id="{0621DA14-C8DD-4057-3B9C-E4AC1AF19806}"/>
              </a:ext>
            </a:extLst>
          </p:cNvPr>
          <p:cNvPicPr>
            <a:picLocks noChangeAspect="1"/>
          </p:cNvPicPr>
          <p:nvPr/>
        </p:nvPicPr>
        <p:blipFill>
          <a:blip r:embed="rId3"/>
          <a:stretch>
            <a:fillRect/>
          </a:stretch>
        </p:blipFill>
        <p:spPr>
          <a:xfrm>
            <a:off x="6096000" y="365125"/>
            <a:ext cx="3781794" cy="3522527"/>
          </a:xfrm>
          <a:prstGeom prst="rect">
            <a:avLst/>
          </a:prstGeom>
        </p:spPr>
      </p:pic>
      <p:pic>
        <p:nvPicPr>
          <p:cNvPr id="6" name="Picture 5">
            <a:extLst>
              <a:ext uri="{FF2B5EF4-FFF2-40B4-BE49-F238E27FC236}">
                <a16:creationId xmlns:a16="http://schemas.microsoft.com/office/drawing/2014/main" id="{2A3826C5-17D1-CECB-DBB1-8729B757DBA2}"/>
              </a:ext>
            </a:extLst>
          </p:cNvPr>
          <p:cNvPicPr>
            <a:picLocks noChangeAspect="1"/>
          </p:cNvPicPr>
          <p:nvPr/>
        </p:nvPicPr>
        <p:blipFill>
          <a:blip r:embed="rId4"/>
          <a:stretch>
            <a:fillRect/>
          </a:stretch>
        </p:blipFill>
        <p:spPr>
          <a:xfrm>
            <a:off x="0" y="626427"/>
            <a:ext cx="5356785" cy="5605145"/>
          </a:xfrm>
          <a:prstGeom prst="rect">
            <a:avLst/>
          </a:prstGeom>
        </p:spPr>
      </p:pic>
    </p:spTree>
    <p:extLst>
      <p:ext uri="{BB962C8B-B14F-4D97-AF65-F5344CB8AC3E}">
        <p14:creationId xmlns:p14="http://schemas.microsoft.com/office/powerpoint/2010/main" val="263044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A2EA-7189-5454-5EC6-418EB16C0F0E}"/>
              </a:ext>
            </a:extLst>
          </p:cNvPr>
          <p:cNvSpPr>
            <a:spLocks noGrp="1"/>
          </p:cNvSpPr>
          <p:nvPr>
            <p:ph type="title"/>
          </p:nvPr>
        </p:nvSpPr>
        <p:spPr/>
        <p:txBody>
          <a:bodyPr/>
          <a:lstStyle/>
          <a:p>
            <a:r>
              <a:rPr lang="en-IN" dirty="0"/>
              <a:t>Ordinal model for PM2.5</a:t>
            </a:r>
          </a:p>
        </p:txBody>
      </p:sp>
      <p:pic>
        <p:nvPicPr>
          <p:cNvPr id="4" name="Content Placeholder 3">
            <a:extLst>
              <a:ext uri="{FF2B5EF4-FFF2-40B4-BE49-F238E27FC236}">
                <a16:creationId xmlns:a16="http://schemas.microsoft.com/office/drawing/2014/main" id="{C2E8E102-E7AF-E3D7-FF17-E4E86E5B75CF}"/>
              </a:ext>
            </a:extLst>
          </p:cNvPr>
          <p:cNvPicPr>
            <a:picLocks noGrp="1" noChangeAspect="1"/>
          </p:cNvPicPr>
          <p:nvPr>
            <p:ph idx="1"/>
          </p:nvPr>
        </p:nvPicPr>
        <p:blipFill>
          <a:blip r:embed="rId2"/>
          <a:stretch>
            <a:fillRect/>
          </a:stretch>
        </p:blipFill>
        <p:spPr>
          <a:xfrm>
            <a:off x="405776" y="1888378"/>
            <a:ext cx="4334190" cy="4351338"/>
          </a:xfrm>
          <a:prstGeom prst="rect">
            <a:avLst/>
          </a:prstGeom>
        </p:spPr>
      </p:pic>
      <p:pic>
        <p:nvPicPr>
          <p:cNvPr id="5" name="Picture 4">
            <a:extLst>
              <a:ext uri="{FF2B5EF4-FFF2-40B4-BE49-F238E27FC236}">
                <a16:creationId xmlns:a16="http://schemas.microsoft.com/office/drawing/2014/main" id="{4A52A677-C967-E70B-8A16-0A0D75442F1A}"/>
              </a:ext>
            </a:extLst>
          </p:cNvPr>
          <p:cNvPicPr>
            <a:picLocks noChangeAspect="1"/>
          </p:cNvPicPr>
          <p:nvPr/>
        </p:nvPicPr>
        <p:blipFill>
          <a:blip r:embed="rId3"/>
          <a:stretch>
            <a:fillRect/>
          </a:stretch>
        </p:blipFill>
        <p:spPr>
          <a:xfrm>
            <a:off x="6032500" y="1605280"/>
            <a:ext cx="6159500" cy="5252720"/>
          </a:xfrm>
          <a:prstGeom prst="rect">
            <a:avLst/>
          </a:prstGeom>
        </p:spPr>
      </p:pic>
    </p:spTree>
    <p:extLst>
      <p:ext uri="{BB962C8B-B14F-4D97-AF65-F5344CB8AC3E}">
        <p14:creationId xmlns:p14="http://schemas.microsoft.com/office/powerpoint/2010/main" val="3494955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769F-3EC6-D99D-8278-232F63C0C725}"/>
              </a:ext>
            </a:extLst>
          </p:cNvPr>
          <p:cNvSpPr>
            <a:spLocks noGrp="1"/>
          </p:cNvSpPr>
          <p:nvPr>
            <p:ph type="title"/>
          </p:nvPr>
        </p:nvSpPr>
        <p:spPr/>
        <p:txBody>
          <a:bodyPr/>
          <a:lstStyle/>
          <a:p>
            <a:r>
              <a:rPr lang="en-IN" dirty="0"/>
              <a:t>Ordinal model for PM10</a:t>
            </a:r>
          </a:p>
        </p:txBody>
      </p:sp>
      <p:pic>
        <p:nvPicPr>
          <p:cNvPr id="11" name="Content Placeholder 10">
            <a:extLst>
              <a:ext uri="{FF2B5EF4-FFF2-40B4-BE49-F238E27FC236}">
                <a16:creationId xmlns:a16="http://schemas.microsoft.com/office/drawing/2014/main" id="{D8439644-55D5-3939-FD7E-40E58388FB76}"/>
              </a:ext>
            </a:extLst>
          </p:cNvPr>
          <p:cNvPicPr>
            <a:picLocks noGrp="1" noChangeAspect="1"/>
          </p:cNvPicPr>
          <p:nvPr>
            <p:ph idx="1"/>
          </p:nvPr>
        </p:nvPicPr>
        <p:blipFill>
          <a:blip r:embed="rId2"/>
          <a:stretch>
            <a:fillRect/>
          </a:stretch>
        </p:blipFill>
        <p:spPr>
          <a:xfrm>
            <a:off x="713683" y="1574613"/>
            <a:ext cx="4453482" cy="4351338"/>
          </a:xfrm>
          <a:prstGeom prst="rect">
            <a:avLst/>
          </a:prstGeom>
        </p:spPr>
      </p:pic>
      <p:pic>
        <p:nvPicPr>
          <p:cNvPr id="12" name="Picture 11">
            <a:extLst>
              <a:ext uri="{FF2B5EF4-FFF2-40B4-BE49-F238E27FC236}">
                <a16:creationId xmlns:a16="http://schemas.microsoft.com/office/drawing/2014/main" id="{ED81380A-877B-1BEA-DC57-8474B0C1D72E}"/>
              </a:ext>
            </a:extLst>
          </p:cNvPr>
          <p:cNvPicPr>
            <a:picLocks noChangeAspect="1"/>
          </p:cNvPicPr>
          <p:nvPr/>
        </p:nvPicPr>
        <p:blipFill>
          <a:blip r:embed="rId3"/>
          <a:stretch>
            <a:fillRect/>
          </a:stretch>
        </p:blipFill>
        <p:spPr>
          <a:xfrm>
            <a:off x="6032500" y="1525270"/>
            <a:ext cx="6159500" cy="5332730"/>
          </a:xfrm>
          <a:prstGeom prst="rect">
            <a:avLst/>
          </a:prstGeom>
        </p:spPr>
      </p:pic>
    </p:spTree>
    <p:extLst>
      <p:ext uri="{BB962C8B-B14F-4D97-AF65-F5344CB8AC3E}">
        <p14:creationId xmlns:p14="http://schemas.microsoft.com/office/powerpoint/2010/main" val="330515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F5FC0-AC28-FD36-A7B4-9D11339F3E95}"/>
              </a:ext>
            </a:extLst>
          </p:cNvPr>
          <p:cNvSpPr>
            <a:spLocks noGrp="1"/>
          </p:cNvSpPr>
          <p:nvPr>
            <p:ph type="title"/>
          </p:nvPr>
        </p:nvSpPr>
        <p:spPr/>
        <p:txBody>
          <a:bodyPr/>
          <a:lstStyle/>
          <a:p>
            <a:r>
              <a:rPr lang="en-US" sz="1800" dirty="0">
                <a:effectLst/>
                <a:latin typeface="Times New Roman" panose="02020603050405020304" pitchFamily="18" charset="0"/>
                <a:ea typeface="Times New Roman" panose="02020603050405020304" pitchFamily="18" charset="0"/>
              </a:rPr>
              <a:t>Ordinal Model For SO</a:t>
            </a:r>
            <a:r>
              <a:rPr lang="en-US" sz="1800" baseline="-25000" dirty="0">
                <a:effectLst/>
                <a:latin typeface="Times New Roman" panose="02020603050405020304" pitchFamily="18" charset="0"/>
                <a:ea typeface="Times New Roman" panose="02020603050405020304" pitchFamily="18" charset="0"/>
              </a:rPr>
              <a:t>2</a:t>
            </a:r>
            <a:endParaRPr lang="en-IN" dirty="0"/>
          </a:p>
        </p:txBody>
      </p:sp>
      <p:pic>
        <p:nvPicPr>
          <p:cNvPr id="7" name="Content Placeholder 6">
            <a:extLst>
              <a:ext uri="{FF2B5EF4-FFF2-40B4-BE49-F238E27FC236}">
                <a16:creationId xmlns:a16="http://schemas.microsoft.com/office/drawing/2014/main" id="{F21A01E3-3EBB-689E-462D-06BAB6BDC75F}"/>
              </a:ext>
            </a:extLst>
          </p:cNvPr>
          <p:cNvPicPr>
            <a:picLocks noGrp="1" noChangeAspect="1"/>
          </p:cNvPicPr>
          <p:nvPr>
            <p:ph idx="1"/>
          </p:nvPr>
        </p:nvPicPr>
        <p:blipFill>
          <a:blip r:embed="rId2"/>
          <a:stretch>
            <a:fillRect/>
          </a:stretch>
        </p:blipFill>
        <p:spPr>
          <a:xfrm>
            <a:off x="468229" y="2040778"/>
            <a:ext cx="4514084" cy="4351338"/>
          </a:xfrm>
          <a:prstGeom prst="rect">
            <a:avLst/>
          </a:prstGeom>
        </p:spPr>
      </p:pic>
      <p:pic>
        <p:nvPicPr>
          <p:cNvPr id="8" name="Picture 7">
            <a:extLst>
              <a:ext uri="{FF2B5EF4-FFF2-40B4-BE49-F238E27FC236}">
                <a16:creationId xmlns:a16="http://schemas.microsoft.com/office/drawing/2014/main" id="{13F57329-FAFF-B52D-6A98-2938EF8A9E88}"/>
              </a:ext>
            </a:extLst>
          </p:cNvPr>
          <p:cNvPicPr>
            <a:picLocks noChangeAspect="1"/>
          </p:cNvPicPr>
          <p:nvPr/>
        </p:nvPicPr>
        <p:blipFill>
          <a:blip r:embed="rId3"/>
          <a:stretch>
            <a:fillRect/>
          </a:stretch>
        </p:blipFill>
        <p:spPr>
          <a:xfrm>
            <a:off x="5884956" y="1973282"/>
            <a:ext cx="6159500" cy="4973320"/>
          </a:xfrm>
          <a:prstGeom prst="rect">
            <a:avLst/>
          </a:prstGeom>
        </p:spPr>
      </p:pic>
    </p:spTree>
    <p:extLst>
      <p:ext uri="{BB962C8B-B14F-4D97-AF65-F5344CB8AC3E}">
        <p14:creationId xmlns:p14="http://schemas.microsoft.com/office/powerpoint/2010/main" val="3194076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02B9-D635-4413-4511-3D28E0AC4B0D}"/>
              </a:ext>
            </a:extLst>
          </p:cNvPr>
          <p:cNvSpPr>
            <a:spLocks noGrp="1"/>
          </p:cNvSpPr>
          <p:nvPr>
            <p:ph type="title"/>
          </p:nvPr>
        </p:nvSpPr>
        <p:spPr/>
        <p:txBody>
          <a:bodyPr/>
          <a:lstStyle/>
          <a:p>
            <a:r>
              <a:rPr lang="en-US" sz="1800" dirty="0">
                <a:effectLst/>
                <a:latin typeface="Times New Roman" panose="02020603050405020304" pitchFamily="18" charset="0"/>
                <a:ea typeface="Times New Roman" panose="02020603050405020304" pitchFamily="18" charset="0"/>
              </a:rPr>
              <a:t>Ordinal Model For NO</a:t>
            </a:r>
            <a:r>
              <a:rPr lang="en-US" sz="1800" baseline="-25000" dirty="0">
                <a:effectLst/>
                <a:latin typeface="Times New Roman" panose="02020603050405020304" pitchFamily="18" charset="0"/>
                <a:ea typeface="Times New Roman" panose="02020603050405020304" pitchFamily="18" charset="0"/>
              </a:rPr>
              <a:t>2</a:t>
            </a:r>
            <a:endParaRPr lang="en-IN" dirty="0"/>
          </a:p>
        </p:txBody>
      </p:sp>
      <p:pic>
        <p:nvPicPr>
          <p:cNvPr id="4" name="Content Placeholder 3">
            <a:extLst>
              <a:ext uri="{FF2B5EF4-FFF2-40B4-BE49-F238E27FC236}">
                <a16:creationId xmlns:a16="http://schemas.microsoft.com/office/drawing/2014/main" id="{15304865-CDEC-DA7B-4479-A0B014ADA044}"/>
              </a:ext>
            </a:extLst>
          </p:cNvPr>
          <p:cNvPicPr>
            <a:picLocks noGrp="1" noChangeAspect="1"/>
          </p:cNvPicPr>
          <p:nvPr>
            <p:ph idx="1"/>
          </p:nvPr>
        </p:nvPicPr>
        <p:blipFill>
          <a:blip r:embed="rId2"/>
          <a:stretch>
            <a:fillRect/>
          </a:stretch>
        </p:blipFill>
        <p:spPr>
          <a:xfrm>
            <a:off x="268193" y="1690688"/>
            <a:ext cx="4376274" cy="4351338"/>
          </a:xfrm>
          <a:prstGeom prst="rect">
            <a:avLst/>
          </a:prstGeom>
        </p:spPr>
      </p:pic>
      <p:pic>
        <p:nvPicPr>
          <p:cNvPr id="5" name="Picture 4">
            <a:extLst>
              <a:ext uri="{FF2B5EF4-FFF2-40B4-BE49-F238E27FC236}">
                <a16:creationId xmlns:a16="http://schemas.microsoft.com/office/drawing/2014/main" id="{65AE2570-35B1-056E-6F02-8DD9FDC2EFD5}"/>
              </a:ext>
            </a:extLst>
          </p:cNvPr>
          <p:cNvPicPr>
            <a:picLocks noChangeAspect="1"/>
          </p:cNvPicPr>
          <p:nvPr/>
        </p:nvPicPr>
        <p:blipFill>
          <a:blip r:embed="rId3"/>
          <a:stretch>
            <a:fillRect/>
          </a:stretch>
        </p:blipFill>
        <p:spPr>
          <a:xfrm>
            <a:off x="6032500" y="1558925"/>
            <a:ext cx="6159500" cy="5299075"/>
          </a:xfrm>
          <a:prstGeom prst="rect">
            <a:avLst/>
          </a:prstGeom>
        </p:spPr>
      </p:pic>
    </p:spTree>
    <p:extLst>
      <p:ext uri="{BB962C8B-B14F-4D97-AF65-F5344CB8AC3E}">
        <p14:creationId xmlns:p14="http://schemas.microsoft.com/office/powerpoint/2010/main" val="219631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95CB-F369-523E-B529-3196627E9AFF}"/>
              </a:ext>
            </a:extLst>
          </p:cNvPr>
          <p:cNvSpPr>
            <a:spLocks noGrp="1"/>
          </p:cNvSpPr>
          <p:nvPr>
            <p:ph type="title"/>
          </p:nvPr>
        </p:nvSpPr>
        <p:spPr/>
        <p:txBody>
          <a:bodyPr/>
          <a:lstStyle/>
          <a:p>
            <a:r>
              <a:rPr lang="en-IN" dirty="0"/>
              <a:t>Ordinal model for AQI </a:t>
            </a:r>
          </a:p>
        </p:txBody>
      </p:sp>
      <p:pic>
        <p:nvPicPr>
          <p:cNvPr id="4" name="Content Placeholder 3">
            <a:extLst>
              <a:ext uri="{FF2B5EF4-FFF2-40B4-BE49-F238E27FC236}">
                <a16:creationId xmlns:a16="http://schemas.microsoft.com/office/drawing/2014/main" id="{08C4C980-BDB3-874E-8F5B-4967E54C12D3}"/>
              </a:ext>
            </a:extLst>
          </p:cNvPr>
          <p:cNvPicPr>
            <a:picLocks noGrp="1" noChangeAspect="1"/>
          </p:cNvPicPr>
          <p:nvPr>
            <p:ph idx="1"/>
          </p:nvPr>
        </p:nvPicPr>
        <p:blipFill>
          <a:blip r:embed="rId2"/>
          <a:stretch>
            <a:fillRect/>
          </a:stretch>
        </p:blipFill>
        <p:spPr>
          <a:xfrm>
            <a:off x="218968" y="1825625"/>
            <a:ext cx="4474721" cy="4351338"/>
          </a:xfrm>
          <a:prstGeom prst="rect">
            <a:avLst/>
          </a:prstGeom>
        </p:spPr>
      </p:pic>
      <p:pic>
        <p:nvPicPr>
          <p:cNvPr id="5" name="Picture 4">
            <a:extLst>
              <a:ext uri="{FF2B5EF4-FFF2-40B4-BE49-F238E27FC236}">
                <a16:creationId xmlns:a16="http://schemas.microsoft.com/office/drawing/2014/main" id="{8B4E3A86-EF09-60C4-CB42-DA4974AAC40A}"/>
              </a:ext>
            </a:extLst>
          </p:cNvPr>
          <p:cNvPicPr>
            <a:picLocks noChangeAspect="1"/>
          </p:cNvPicPr>
          <p:nvPr/>
        </p:nvPicPr>
        <p:blipFill>
          <a:blip r:embed="rId3"/>
          <a:stretch>
            <a:fillRect/>
          </a:stretch>
        </p:blipFill>
        <p:spPr>
          <a:xfrm>
            <a:off x="5947708" y="1207929"/>
            <a:ext cx="6159500" cy="5586730"/>
          </a:xfrm>
          <a:prstGeom prst="rect">
            <a:avLst/>
          </a:prstGeom>
        </p:spPr>
      </p:pic>
    </p:spTree>
    <p:extLst>
      <p:ext uri="{BB962C8B-B14F-4D97-AF65-F5344CB8AC3E}">
        <p14:creationId xmlns:p14="http://schemas.microsoft.com/office/powerpoint/2010/main" val="210572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12905"/>
            <a:ext cx="10515600" cy="1325563"/>
          </a:xfrm>
        </p:spPr>
        <p:txBody>
          <a:bodyPr>
            <a:normAutofit/>
          </a:bodyPr>
          <a:lstStyle/>
          <a:p>
            <a:r>
              <a:rPr lang="en-IN" sz="45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F65D078-C056-34B0-83B0-FA119032F61F}"/>
              </a:ext>
            </a:extLst>
          </p:cNvPr>
          <p:cNvSpPr>
            <a:spLocks noGrp="1"/>
          </p:cNvSpPr>
          <p:nvPr>
            <p:ph idx="1"/>
          </p:nvPr>
        </p:nvSpPr>
        <p:spPr>
          <a:xfrm>
            <a:off x="838200" y="1486215"/>
            <a:ext cx="7550020" cy="4351338"/>
          </a:xfrm>
        </p:spPr>
        <p:txBody>
          <a:bodyPr>
            <a:normAutofit fontScale="92500" lnSpcReduction="10000"/>
          </a:bodyPr>
          <a:lstStyle/>
          <a:p>
            <a:pPr algn="just">
              <a:buClr>
                <a:srgbClr val="2F528F"/>
              </a:buClr>
            </a:pPr>
            <a:r>
              <a:rPr lang="en-US" sz="2200" dirty="0">
                <a:latin typeface="Times New Roman" panose="02020603050405020304" pitchFamily="18" charset="0"/>
                <a:cs typeface="Times New Roman" panose="02020603050405020304" pitchFamily="18" charset="0"/>
              </a:rPr>
              <a:t>In this regard, the Central Pollution Control Board and the Ministry of Environment, Forestry, and Climate Change's data were used to create the polluted database (India). These statistics, which were gathered at several monitoring stations in the cities of India, show the annual growth of SO2, NOx, and particulate matter (PM) 2.5 in 2021. </a:t>
            </a:r>
          </a:p>
          <a:p>
            <a:pPr algn="just">
              <a:buClr>
                <a:srgbClr val="2F528F"/>
              </a:buClr>
            </a:pPr>
            <a:r>
              <a:rPr lang="en-US" sz="2200" dirty="0">
                <a:latin typeface="Times New Roman" panose="02020603050405020304" pitchFamily="18" charset="0"/>
                <a:cs typeface="Times New Roman" panose="02020603050405020304" pitchFamily="18" charset="0"/>
              </a:rPr>
              <a:t>The findings indicate that multiple transport modes, small- and large-scale power generation (from diesel, coal, and gas plants), industries, constructions, and residential cooking were the sources of SO2, NOx, and PM 2.5. </a:t>
            </a:r>
          </a:p>
          <a:p>
            <a:pPr algn="just">
              <a:buClr>
                <a:srgbClr val="2F528F"/>
              </a:buClr>
            </a:pPr>
            <a:r>
              <a:rPr lang="en-US" sz="2200" dirty="0">
                <a:latin typeface="Times New Roman" panose="02020603050405020304" pitchFamily="18" charset="0"/>
                <a:cs typeface="Times New Roman" panose="02020603050405020304" pitchFamily="18" charset="0"/>
              </a:rPr>
              <a:t>Overall, India had a trend that was becoming worse every day. According to the findings, that used as a trained dataset for Machine learning algorithms the locations under consideration fell into four categories: critically contaminated (CP), highly polluted (HP), moderately polluted (MP), and low polluted. Using </a:t>
            </a:r>
            <a:r>
              <a:rPr lang="en-US" sz="2200" dirty="0" err="1">
                <a:latin typeface="Times New Roman" panose="02020603050405020304" pitchFamily="18" charset="0"/>
                <a:cs typeface="Times New Roman" panose="02020603050405020304" pitchFamily="18" charset="0"/>
              </a:rPr>
              <a:t>satTScan</a:t>
            </a:r>
            <a:r>
              <a:rPr lang="en-US" sz="2200" dirty="0">
                <a:latin typeface="Times New Roman" panose="02020603050405020304" pitchFamily="18" charset="0"/>
                <a:cs typeface="Times New Roman" panose="02020603050405020304" pitchFamily="18" charset="0"/>
              </a:rPr>
              <a:t> for finding the cluster or hotspot of pollution.</a:t>
            </a: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4</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9" name="TextBox 8">
            <a:extLst>
              <a:ext uri="{FF2B5EF4-FFF2-40B4-BE49-F238E27FC236}">
                <a16:creationId xmlns:a16="http://schemas.microsoft.com/office/drawing/2014/main" id="{D7669150-4C75-FDA2-84C7-6B2EF3B6E529}"/>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pic>
        <p:nvPicPr>
          <p:cNvPr id="12" name="Picture 11" descr="A picture containing graphical user interface&#10;&#10;Description automatically generated">
            <a:extLst>
              <a:ext uri="{FF2B5EF4-FFF2-40B4-BE49-F238E27FC236}">
                <a16:creationId xmlns:a16="http://schemas.microsoft.com/office/drawing/2014/main" id="{FBDD2B86-AF9A-CFBC-526E-C4F6854C5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8967" y="1482740"/>
            <a:ext cx="2774833" cy="4126000"/>
          </a:xfrm>
          <a:prstGeom prst="rect">
            <a:avLst/>
          </a:prstGeom>
        </p:spPr>
      </p:pic>
    </p:spTree>
    <p:extLst>
      <p:ext uri="{BB962C8B-B14F-4D97-AF65-F5344CB8AC3E}">
        <p14:creationId xmlns:p14="http://schemas.microsoft.com/office/powerpoint/2010/main" val="408197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4343-A9C6-298A-CCDA-D3F0CA01293A}"/>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B2714E3F-8D00-91AC-59A4-3D2198FF285E}"/>
              </a:ext>
            </a:extLst>
          </p:cNvPr>
          <p:cNvSpPr>
            <a:spLocks noGrp="1"/>
          </p:cNvSpPr>
          <p:nvPr>
            <p:ph idx="1"/>
          </p:nvPr>
        </p:nvSpPr>
        <p:spPr/>
        <p:txBody>
          <a:bodyPr>
            <a:normAutofit fontScale="70000" lnSpcReduction="20000"/>
          </a:bodyPr>
          <a:lstStyle/>
          <a:p>
            <a:pPr marL="0" marR="525780" indent="0" algn="just">
              <a:lnSpc>
                <a:spcPct val="150000"/>
              </a:lnSpc>
              <a:spcBef>
                <a:spcPts val="590"/>
              </a:spcBef>
              <a:spcAft>
                <a:spcPts val="0"/>
              </a:spcAft>
              <a:buNone/>
            </a:pPr>
            <a:r>
              <a:rPr lang="en-US" sz="1800" dirty="0">
                <a:effectLst/>
                <a:latin typeface="Times New Roman" panose="02020603050405020304" pitchFamily="18" charset="0"/>
                <a:ea typeface="Times New Roman" panose="02020603050405020304" pitchFamily="18" charset="0"/>
              </a:rPr>
              <a:t>Air quality prediction models have a number of limitations, including:</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Limited data: Air quality prediction models require a data in huge amount to make accurate predictions. However, in many parts of the world, there is limited data available on air quality, which can make it difficult to develop accurate models.</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Complex factors: Air quality is affected by a wide range of complex factors, including weather patterns, topography, and human activity. Modeling all of these factors accurately can be challenging.</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Uncertainty: There is always some degree of uncertainty associated with air quality prediction models. This can be due to limitations in the data, or the fact that air quality is influenced by many variables that are difficult to predict.</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Scale: Air quality models are typically developed at a regional or city-wide scale, which can limit their usefulness for predicting air quality at a more localized level.</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Model assumptions: Air quality prediction models are based on certain assumptions about the behavior of pollutants and their interactions with the environment. These assumptions may not always hold true, leading to inaccuracies in the model predictions.</a:t>
            </a:r>
            <a:endParaRPr lang="en-IN" sz="1800" dirty="0">
              <a:effectLst/>
              <a:latin typeface="Times New Roman" panose="02020603050405020304" pitchFamily="18" charset="0"/>
              <a:ea typeface="Times New Roman" panose="02020603050405020304" pitchFamily="18" charset="0"/>
            </a:endParaRPr>
          </a:p>
          <a:p>
            <a:pPr marL="342900" marR="525780" lvl="0" indent="-342900" algn="just">
              <a:lnSpc>
                <a:spcPct val="150000"/>
              </a:lnSpc>
              <a:spcBef>
                <a:spcPts val="59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Lack of real-time data: Air quality models rely on data that is often several hours or even days old. This means that they may not accurately reflect the current air quality conditions in a given area.</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Difficulty in capturing spatial variability: Air quality prediction models may not be able to accurately capture the spatial variability of air quality within a city or region, leading to inaccuracies in predictions for specific locations</a:t>
            </a:r>
            <a:endParaRPr lang="en-IN" dirty="0"/>
          </a:p>
        </p:txBody>
      </p:sp>
    </p:spTree>
    <p:extLst>
      <p:ext uri="{BB962C8B-B14F-4D97-AF65-F5344CB8AC3E}">
        <p14:creationId xmlns:p14="http://schemas.microsoft.com/office/powerpoint/2010/main" val="415847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4F17-293E-C7B0-0CFB-D4D901FE01E8}"/>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BBF91E0B-30FF-2D61-07A9-075177245A42}"/>
              </a:ext>
            </a:extLst>
          </p:cNvPr>
          <p:cNvSpPr>
            <a:spLocks noGrp="1"/>
          </p:cNvSpPr>
          <p:nvPr>
            <p:ph idx="1"/>
          </p:nvPr>
        </p:nvSpPr>
        <p:spPr/>
        <p:txBody>
          <a:bodyPr>
            <a:normAutofit fontScale="70000" lnSpcReduction="20000"/>
          </a:bodyPr>
          <a:lstStyle/>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Jharkhand and </a:t>
            </a:r>
            <a:r>
              <a:rPr lang="en-US" sz="1800" b="0" dirty="0" err="1">
                <a:effectLst/>
                <a:latin typeface="Times New Roman" panose="02020603050405020304" pitchFamily="18" charset="0"/>
                <a:ea typeface="Times New Roman" panose="02020603050405020304" pitchFamily="18" charset="0"/>
              </a:rPr>
              <a:t>Tirupura</a:t>
            </a:r>
            <a:r>
              <a:rPr lang="en-US" sz="1800" b="0" dirty="0">
                <a:effectLst/>
                <a:latin typeface="Times New Roman" panose="02020603050405020304" pitchFamily="18" charset="0"/>
                <a:ea typeface="Times New Roman" panose="02020603050405020304" pitchFamily="18" charset="0"/>
              </a:rPr>
              <a:t> has greater SO2 concentrations than Delhi and Telangana has higher NO2 levels.</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Delhi and Jharkhand have greater PM2.5 concentrations.</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Higher concentrations of PM10 are found in Delhi and Uttar Pradesh.</a:t>
            </a:r>
          </a:p>
          <a:p>
            <a:pPr marL="757555" algn="just">
              <a:lnSpc>
                <a:spcPct val="150000"/>
              </a:lnSpc>
              <a:spcBef>
                <a:spcPts val="25"/>
              </a:spcBef>
              <a:spcAft>
                <a:spcPts val="0"/>
              </a:spcAft>
              <a:tabLst>
                <a:tab pos="2646680" algn="l"/>
              </a:tabLst>
            </a:pPr>
            <a:r>
              <a:rPr lang="en-US" sz="1800" dirty="0">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tronger correlation between PM2.5 and PM10, pointing to multicollinearity in our dataset, which will cause dependency  among explanatory variables</a:t>
            </a: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Moderate 196</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Poor         128</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Good          50</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r>
              <a:rPr lang="en-US" sz="1800" b="0" dirty="0">
                <a:effectLst/>
                <a:latin typeface="Times New Roman" panose="02020603050405020304" pitchFamily="18" charset="0"/>
                <a:ea typeface="Times New Roman" panose="02020603050405020304" pitchFamily="18" charset="0"/>
              </a:rPr>
              <a:t>Unhealthy  23</a:t>
            </a:r>
          </a:p>
          <a:p>
            <a:pPr marL="757555" algn="just">
              <a:lnSpc>
                <a:spcPct val="150000"/>
              </a:lnSpc>
              <a:spcBef>
                <a:spcPts val="25"/>
              </a:spcBef>
              <a:spcAft>
                <a:spcPts val="0"/>
              </a:spcAft>
              <a:tabLst>
                <a:tab pos="2646680" algn="l"/>
              </a:tabLst>
            </a:pPr>
            <a:r>
              <a:rPr lang="en-US" sz="1800" dirty="0">
                <a:solidFill>
                  <a:srgbClr val="000000"/>
                </a:solidFill>
                <a:effectLst/>
                <a:latin typeface="Times New Roman" panose="02020603050405020304" pitchFamily="18" charset="0"/>
                <a:ea typeface="Times New Roman" panose="02020603050405020304" pitchFamily="18" charset="0"/>
              </a:rPr>
              <a:t>K nearest </a:t>
            </a:r>
            <a:r>
              <a:rPr lang="en-US" sz="1800" dirty="0" err="1">
                <a:solidFill>
                  <a:srgbClr val="000000"/>
                </a:solidFill>
                <a:effectLst/>
                <a:latin typeface="Times New Roman" panose="02020603050405020304" pitchFamily="18" charset="0"/>
                <a:ea typeface="Times New Roman" panose="02020603050405020304" pitchFamily="18" charset="0"/>
              </a:rPr>
              <a:t>neighbour</a:t>
            </a:r>
            <a:r>
              <a:rPr lang="en-US" sz="1800" dirty="0">
                <a:solidFill>
                  <a:srgbClr val="000000"/>
                </a:solidFill>
                <a:effectLst/>
                <a:latin typeface="Times New Roman" panose="02020603050405020304" pitchFamily="18" charset="0"/>
                <a:ea typeface="Times New Roman" panose="02020603050405020304" pitchFamily="18" charset="0"/>
              </a:rPr>
              <a:t> is doing better in prediction as after addressing the issue of over fitting in Decision tree and random forest algorithm </a:t>
            </a:r>
          </a:p>
          <a:p>
            <a:pPr marL="757555" algn="just">
              <a:lnSpc>
                <a:spcPct val="150000"/>
              </a:lnSpc>
              <a:spcBef>
                <a:spcPts val="25"/>
              </a:spcBef>
              <a:tabLst>
                <a:tab pos="2646680" algn="l"/>
              </a:tabLst>
            </a:pPr>
            <a:r>
              <a:rPr lang="en-US" sz="1800" b="0" dirty="0" err="1">
                <a:effectLst/>
                <a:latin typeface="Times New Roman" panose="02020603050405020304" pitchFamily="18" charset="0"/>
                <a:ea typeface="Times New Roman" panose="02020603050405020304" pitchFamily="18" charset="0"/>
              </a:rPr>
              <a:t>Satscan</a:t>
            </a:r>
            <a:r>
              <a:rPr lang="en-US" sz="1800" b="0" dirty="0">
                <a:effectLst/>
                <a:latin typeface="Times New Roman" panose="02020603050405020304" pitchFamily="18" charset="0"/>
                <a:ea typeface="Times New Roman" panose="02020603050405020304" pitchFamily="18" charset="0"/>
              </a:rPr>
              <a:t> is </a:t>
            </a:r>
            <a:r>
              <a:rPr lang="en-US" sz="1800" b="0" dirty="0" err="1">
                <a:effectLst/>
                <a:latin typeface="Times New Roman" panose="02020603050405020304" pitchFamily="18" charset="0"/>
                <a:ea typeface="Times New Roman" panose="02020603050405020304" pitchFamily="18" charset="0"/>
              </a:rPr>
              <a:t>utilised</a:t>
            </a:r>
            <a:r>
              <a:rPr lang="en-US" sz="1800" b="0" dirty="0">
                <a:effectLst/>
                <a:latin typeface="Times New Roman" panose="02020603050405020304" pitchFamily="18" charset="0"/>
                <a:ea typeface="Times New Roman" panose="02020603050405020304" pitchFamily="18" charset="0"/>
              </a:rPr>
              <a:t> to ascertain the statistical significance of clusters reported in space or time. Consequently, my model identifies the concentrations for each type of particulate matter and AQI value.</a:t>
            </a:r>
          </a:p>
          <a:p>
            <a:pPr marL="757555" algn="just">
              <a:lnSpc>
                <a:spcPct val="150000"/>
              </a:lnSpc>
              <a:spcBef>
                <a:spcPts val="25"/>
              </a:spcBef>
              <a:tabLst>
                <a:tab pos="2646680" algn="l"/>
              </a:tabLst>
            </a:pPr>
            <a:r>
              <a:rPr lang="en-US" sz="1800" dirty="0">
                <a:effectLst/>
                <a:latin typeface="Times New Roman" panose="02020603050405020304" pitchFamily="18" charset="0"/>
                <a:ea typeface="Times New Roman" panose="02020603050405020304" pitchFamily="18" charset="0"/>
              </a:rPr>
              <a:t>Comparing the result of the normal model and the ordinal model for PM2.5 in India reveals that the ordinal model provides a more significant result, as well as a log-likelihood value that defines less overlapping in clusters and their significance. Compare numerous circles and choose the one with the highest likelihood value. This region is said to be the most probable cluster. This indicates that such a cluster is caused by human intervention and is unlikely to occur by accident.</a:t>
            </a: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endParaRPr lang="en-IN" sz="1800" b="1" dirty="0">
              <a:effectLst/>
              <a:latin typeface="Times New Roman" panose="02020603050405020304" pitchFamily="18" charset="0"/>
              <a:ea typeface="Times New Roman" panose="02020603050405020304" pitchFamily="18" charset="0"/>
            </a:endParaRPr>
          </a:p>
          <a:p>
            <a:pPr marL="757555" algn="just">
              <a:lnSpc>
                <a:spcPct val="150000"/>
              </a:lnSpc>
              <a:spcBef>
                <a:spcPts val="25"/>
              </a:spcBef>
              <a:spcAft>
                <a:spcPts val="0"/>
              </a:spcAft>
              <a:tabLst>
                <a:tab pos="2646680" algn="l"/>
              </a:tabLst>
            </a:pPr>
            <a:endParaRPr lang="en-IN"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62434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B29A076-5D96-CCF2-55AD-AD77E204BB4E}"/>
              </a:ext>
            </a:extLst>
          </p:cNvPr>
          <p:cNvSpPr>
            <a:spLocks noGrp="1"/>
          </p:cNvSpPr>
          <p:nvPr>
            <p:ph type="title"/>
          </p:nvPr>
        </p:nvSpPr>
        <p:spPr>
          <a:xfrm>
            <a:off x="838200" y="312905"/>
            <a:ext cx="10515600" cy="1325563"/>
          </a:xfrm>
        </p:spPr>
        <p:txBody>
          <a:bodyPr/>
          <a:lstStyle/>
          <a:p>
            <a:r>
              <a:rPr lang="en-IN" b="1" dirty="0">
                <a:latin typeface="Times New Roman" panose="02020603050405020304" pitchFamily="18" charset="0"/>
                <a:cs typeface="Times New Roman" panose="02020603050405020304" pitchFamily="18" charset="0"/>
              </a:rPr>
              <a:t>Software Requirements</a:t>
            </a:r>
          </a:p>
        </p:txBody>
      </p:sp>
      <p:sp>
        <p:nvSpPr>
          <p:cNvPr id="15" name="Rectangle 14">
            <a:extLst>
              <a:ext uri="{FF2B5EF4-FFF2-40B4-BE49-F238E27FC236}">
                <a16:creationId xmlns:a16="http://schemas.microsoft.com/office/drawing/2014/main" id="{F412919E-7F5C-AEC5-A01B-5BD2541DE4AC}"/>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9E66EFD4-D254-AFDB-A821-E06C24A66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17" name="Rectangle 16">
            <a:extLst>
              <a:ext uri="{FF2B5EF4-FFF2-40B4-BE49-F238E27FC236}">
                <a16:creationId xmlns:a16="http://schemas.microsoft.com/office/drawing/2014/main" id="{77CB95F7-2693-50AC-0B48-8B7265EDAE3A}"/>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Rectangle 17">
            <a:extLst>
              <a:ext uri="{FF2B5EF4-FFF2-40B4-BE49-F238E27FC236}">
                <a16:creationId xmlns:a16="http://schemas.microsoft.com/office/drawing/2014/main" id="{E8AD64C2-C278-6CE3-8FA4-31571765D9EC}"/>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2F1446FF-86C0-5585-7395-84D3C5D12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20" name="TextBox 19">
            <a:extLst>
              <a:ext uri="{FF2B5EF4-FFF2-40B4-BE49-F238E27FC236}">
                <a16:creationId xmlns:a16="http://schemas.microsoft.com/office/drawing/2014/main" id="{C4004346-F7A5-9428-DC00-7B85BE0D7E2D}"/>
              </a:ext>
            </a:extLst>
          </p:cNvPr>
          <p:cNvSpPr txBox="1"/>
          <p:nvPr/>
        </p:nvSpPr>
        <p:spPr>
          <a:xfrm>
            <a:off x="11518490" y="6228350"/>
            <a:ext cx="418704" cy="369332"/>
          </a:xfrm>
          <a:prstGeom prst="rect">
            <a:avLst/>
          </a:prstGeom>
          <a:noFill/>
        </p:spPr>
        <p:txBody>
          <a:bodyPr wrap="none" rtlCol="0">
            <a:spAutoFit/>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15</a:t>
            </a:r>
          </a:p>
        </p:txBody>
      </p:sp>
      <p:sp>
        <p:nvSpPr>
          <p:cNvPr id="5" name="Text Placeholder 2">
            <a:extLst>
              <a:ext uri="{FF2B5EF4-FFF2-40B4-BE49-F238E27FC236}">
                <a16:creationId xmlns:a16="http://schemas.microsoft.com/office/drawing/2014/main" id="{FC529090-743D-5616-3E97-869ED87BD0F9}"/>
              </a:ext>
            </a:extLst>
          </p:cNvPr>
          <p:cNvSpPr txBox="1">
            <a:spLocks/>
          </p:cNvSpPr>
          <p:nvPr/>
        </p:nvSpPr>
        <p:spPr>
          <a:xfrm>
            <a:off x="839788" y="1681163"/>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Software</a:t>
            </a:r>
          </a:p>
        </p:txBody>
      </p:sp>
      <p:sp>
        <p:nvSpPr>
          <p:cNvPr id="6" name="Content Placeholder 3">
            <a:extLst>
              <a:ext uri="{FF2B5EF4-FFF2-40B4-BE49-F238E27FC236}">
                <a16:creationId xmlns:a16="http://schemas.microsoft.com/office/drawing/2014/main" id="{CAAA25BF-A7AA-B27D-1733-8325723746DE}"/>
              </a:ext>
            </a:extLst>
          </p:cNvPr>
          <p:cNvSpPr txBox="1">
            <a:spLocks/>
          </p:cNvSpPr>
          <p:nvPr/>
        </p:nvSpPr>
        <p:spPr>
          <a:xfrm>
            <a:off x="836612" y="2152965"/>
            <a:ext cx="5157787"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2F528F"/>
              </a:buClr>
            </a:pPr>
            <a:r>
              <a:rPr lang="en-IN" dirty="0"/>
              <a:t>Anaconda Navigator (v3.9)</a:t>
            </a:r>
          </a:p>
          <a:p>
            <a:pPr>
              <a:buClr>
                <a:srgbClr val="2F528F"/>
              </a:buClr>
            </a:pPr>
            <a:r>
              <a:rPr lang="en-IN" dirty="0"/>
              <a:t>Jupyter Notebook (v5.2)</a:t>
            </a:r>
          </a:p>
          <a:p>
            <a:pPr>
              <a:buClr>
                <a:srgbClr val="2F528F"/>
              </a:buClr>
            </a:pPr>
            <a:r>
              <a:rPr lang="en-IN" dirty="0"/>
              <a:t>SaTScan (v10.1)</a:t>
            </a:r>
          </a:p>
          <a:p>
            <a:pPr>
              <a:buClr>
                <a:srgbClr val="2F528F"/>
              </a:buClr>
            </a:pPr>
            <a:r>
              <a:rPr lang="en-IN" dirty="0"/>
              <a:t>Excel (</a:t>
            </a:r>
            <a:r>
              <a:rPr lang="en-IN" dirty="0" err="1"/>
              <a:t>vDesktop</a:t>
            </a:r>
            <a:r>
              <a:rPr lang="en-IN" dirty="0"/>
              <a:t>)</a:t>
            </a:r>
          </a:p>
        </p:txBody>
      </p:sp>
      <p:sp>
        <p:nvSpPr>
          <p:cNvPr id="7" name="Text Placeholder 4">
            <a:extLst>
              <a:ext uri="{FF2B5EF4-FFF2-40B4-BE49-F238E27FC236}">
                <a16:creationId xmlns:a16="http://schemas.microsoft.com/office/drawing/2014/main" id="{F549C3DF-41A7-8793-E954-0E0E39E3786D}"/>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Framework</a:t>
            </a:r>
          </a:p>
        </p:txBody>
      </p:sp>
      <p:sp>
        <p:nvSpPr>
          <p:cNvPr id="8" name="Content Placeholder 5">
            <a:extLst>
              <a:ext uri="{FF2B5EF4-FFF2-40B4-BE49-F238E27FC236}">
                <a16:creationId xmlns:a16="http://schemas.microsoft.com/office/drawing/2014/main" id="{F91D9E73-BC94-2887-D1E9-04D70A8198B4}"/>
              </a:ext>
            </a:extLst>
          </p:cNvPr>
          <p:cNvSpPr txBox="1">
            <a:spLocks/>
          </p:cNvSpPr>
          <p:nvPr/>
        </p:nvSpPr>
        <p:spPr>
          <a:xfrm>
            <a:off x="6149110" y="2148105"/>
            <a:ext cx="5183188"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NumPy</a:t>
            </a:r>
          </a:p>
          <a:p>
            <a:r>
              <a:rPr lang="en-IN" dirty="0"/>
              <a:t>Pandas</a:t>
            </a:r>
          </a:p>
          <a:p>
            <a:r>
              <a:rPr lang="en-IN" dirty="0"/>
              <a:t>Matplotlib</a:t>
            </a:r>
          </a:p>
          <a:p>
            <a:r>
              <a:rPr lang="en-IN" dirty="0"/>
              <a:t>Seaborn</a:t>
            </a:r>
          </a:p>
          <a:p>
            <a:r>
              <a:rPr lang="en-IN" dirty="0"/>
              <a:t>SkLearn</a:t>
            </a:r>
          </a:p>
          <a:p>
            <a:r>
              <a:rPr lang="en-IN" dirty="0"/>
              <a:t>TensorBoard</a:t>
            </a:r>
          </a:p>
        </p:txBody>
      </p:sp>
      <p:sp>
        <p:nvSpPr>
          <p:cNvPr id="3" name="TextBox 2">
            <a:extLst>
              <a:ext uri="{FF2B5EF4-FFF2-40B4-BE49-F238E27FC236}">
                <a16:creationId xmlns:a16="http://schemas.microsoft.com/office/drawing/2014/main" id="{7AE35EDC-F4B2-9844-B7FF-A3CE9965D063}"/>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20355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81CC-F77B-929E-00E8-5796CCCB58F1}"/>
              </a:ext>
            </a:extLst>
          </p:cNvPr>
          <p:cNvSpPr>
            <a:spLocks noGrp="1"/>
          </p:cNvSpPr>
          <p:nvPr>
            <p:ph type="ctrTitle"/>
          </p:nvPr>
        </p:nvSpPr>
        <p:spPr>
          <a:xfrm>
            <a:off x="1524000" y="546600"/>
            <a:ext cx="9144000" cy="2387600"/>
          </a:xfrm>
        </p:spPr>
        <p:txBody>
          <a:bodyPr/>
          <a:lstStyle/>
          <a:p>
            <a:r>
              <a:rPr lang="en-IN" b="1" dirty="0">
                <a:latin typeface="Times New Roman" panose="02020603050405020304" pitchFamily="18" charset="0"/>
                <a:cs typeface="Times New Roman" panose="02020603050405020304" pitchFamily="18" charset="0"/>
              </a:rPr>
              <a:t>Thank You</a:t>
            </a:r>
          </a:p>
        </p:txBody>
      </p:sp>
      <p:sp>
        <p:nvSpPr>
          <p:cNvPr id="14" name="Rectangle 13">
            <a:extLst>
              <a:ext uri="{FF2B5EF4-FFF2-40B4-BE49-F238E27FC236}">
                <a16:creationId xmlns:a16="http://schemas.microsoft.com/office/drawing/2014/main" id="{CFE07510-D2E6-01E7-B848-8003F8E5DD7C}"/>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3749A32-B694-B373-9E02-CDB8845C3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17" name="Rectangle 16">
            <a:extLst>
              <a:ext uri="{FF2B5EF4-FFF2-40B4-BE49-F238E27FC236}">
                <a16:creationId xmlns:a16="http://schemas.microsoft.com/office/drawing/2014/main" id="{6FD01233-7BBD-86CA-A8E3-29F4F8EE48B0}"/>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6666B7F0-0DC4-44FE-745E-4BD15046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20" name="Rectangle 19">
            <a:extLst>
              <a:ext uri="{FF2B5EF4-FFF2-40B4-BE49-F238E27FC236}">
                <a16:creationId xmlns:a16="http://schemas.microsoft.com/office/drawing/2014/main" id="{E60DC7E9-B1CB-15B0-E98F-C4772C2A1A1A}"/>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TextBox 3">
            <a:extLst>
              <a:ext uri="{FF2B5EF4-FFF2-40B4-BE49-F238E27FC236}">
                <a16:creationId xmlns:a16="http://schemas.microsoft.com/office/drawing/2014/main" id="{36F7A4A4-282C-E3B1-627C-BC309935E029}"/>
              </a:ext>
            </a:extLst>
          </p:cNvPr>
          <p:cNvSpPr txBox="1"/>
          <p:nvPr/>
        </p:nvSpPr>
        <p:spPr>
          <a:xfrm>
            <a:off x="11493076" y="6227488"/>
            <a:ext cx="418704" cy="369332"/>
          </a:xfrm>
          <a:prstGeom prst="rect">
            <a:avLst/>
          </a:prstGeom>
          <a:noFill/>
        </p:spPr>
        <p:txBody>
          <a:bodyPr wrap="none" rtlCol="0">
            <a:spAutoFit/>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16</a:t>
            </a:r>
          </a:p>
        </p:txBody>
      </p:sp>
      <p:sp>
        <p:nvSpPr>
          <p:cNvPr id="5" name="TextBox 4">
            <a:extLst>
              <a:ext uri="{FF2B5EF4-FFF2-40B4-BE49-F238E27FC236}">
                <a16:creationId xmlns:a16="http://schemas.microsoft.com/office/drawing/2014/main" id="{703BC63C-F30C-3847-A8CA-444CB6F8553C}"/>
              </a:ext>
            </a:extLst>
          </p:cNvPr>
          <p:cNvSpPr txBox="1"/>
          <p:nvPr/>
        </p:nvSpPr>
        <p:spPr>
          <a:xfrm>
            <a:off x="3988500" y="4815388"/>
            <a:ext cx="4215000" cy="1015663"/>
          </a:xfrm>
          <a:prstGeom prst="rect">
            <a:avLst/>
          </a:prstGeom>
          <a:noFill/>
        </p:spPr>
        <p:txBody>
          <a:bodyPr wrap="none" rtlCol="0">
            <a:spAutoFit/>
          </a:bodyPr>
          <a:lstStyle/>
          <a:p>
            <a:pPr algn="ctr"/>
            <a:r>
              <a:rPr lang="en-IN" sz="2000" dirty="0">
                <a:latin typeface="Times New Roman" panose="02020603050405020304" pitchFamily="18" charset="0"/>
                <a:cs typeface="Times New Roman" panose="02020603050405020304" pitchFamily="18" charset="0"/>
              </a:rPr>
              <a:t>MSc. Data Science</a:t>
            </a:r>
          </a:p>
          <a:p>
            <a:pPr algn="ctr"/>
            <a:r>
              <a:rPr lang="en-IN" sz="2000" dirty="0">
                <a:latin typeface="Times New Roman" panose="02020603050405020304" pitchFamily="18" charset="0"/>
                <a:cs typeface="Times New Roman" panose="02020603050405020304" pitchFamily="18" charset="0"/>
              </a:rPr>
              <a:t>School of Advanced Sciences</a:t>
            </a:r>
          </a:p>
          <a:p>
            <a:pPr algn="ctr"/>
            <a:r>
              <a:rPr lang="en-IN" sz="2000" dirty="0">
                <a:latin typeface="Times New Roman" panose="02020603050405020304" pitchFamily="18" charset="0"/>
                <a:cs typeface="Times New Roman" panose="02020603050405020304" pitchFamily="18" charset="0"/>
              </a:rPr>
              <a:t>Vellore Institute of Technology, Vellore</a:t>
            </a:r>
          </a:p>
        </p:txBody>
      </p:sp>
      <p:sp>
        <p:nvSpPr>
          <p:cNvPr id="8" name="Subtitle 2">
            <a:extLst>
              <a:ext uri="{FF2B5EF4-FFF2-40B4-BE49-F238E27FC236}">
                <a16:creationId xmlns:a16="http://schemas.microsoft.com/office/drawing/2014/main" id="{953B6F5E-8B69-9641-231F-FB9C1FA18806}"/>
              </a:ext>
            </a:extLst>
          </p:cNvPr>
          <p:cNvSpPr txBox="1">
            <a:spLocks/>
          </p:cNvSpPr>
          <p:nvPr/>
        </p:nvSpPr>
        <p:spPr>
          <a:xfrm>
            <a:off x="1524000" y="324290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200">
                <a:latin typeface="Times New Roman" panose="02020603050405020304" pitchFamily="18" charset="0"/>
                <a:cs typeface="Times New Roman" panose="02020603050405020304" pitchFamily="18" charset="0"/>
              </a:rPr>
              <a:t>By:					Guide:	</a:t>
            </a:r>
          </a:p>
          <a:p>
            <a:pPr algn="l"/>
            <a:r>
              <a:rPr lang="en-IN" sz="2200">
                <a:latin typeface="Times New Roman" panose="02020603050405020304" pitchFamily="18" charset="0"/>
                <a:cs typeface="Times New Roman" panose="02020603050405020304" pitchFamily="18" charset="0"/>
              </a:rPr>
              <a:t>Palak Goel (21MDT0041)           	Dr. Jitendra Kumar (15975)</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053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96373"/>
            <a:ext cx="10515600" cy="1325563"/>
          </a:xfrm>
        </p:spPr>
        <p:txBody>
          <a:bodyPr/>
          <a:lstStyle/>
          <a:p>
            <a:r>
              <a:rPr lang="en-IN"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0F65D078-C056-34B0-83B0-FA119032F61F}"/>
              </a:ext>
            </a:extLst>
          </p:cNvPr>
          <p:cNvSpPr>
            <a:spLocks noGrp="1"/>
          </p:cNvSpPr>
          <p:nvPr>
            <p:ph idx="1"/>
          </p:nvPr>
        </p:nvSpPr>
        <p:spPr>
          <a:xfrm>
            <a:off x="838200" y="1643591"/>
            <a:ext cx="10515600" cy="4351338"/>
          </a:xfrm>
        </p:spPr>
        <p:txBody>
          <a:bodyPr>
            <a:normAutofit lnSpcReduction="10000"/>
          </a:bodyPr>
          <a:lstStyle/>
          <a:p>
            <a:pPr>
              <a:buClr>
                <a:srgbClr val="2F528F"/>
              </a:buClr>
            </a:pPr>
            <a:r>
              <a:rPr lang="en-IN" dirty="0"/>
              <a:t>AQI Automation.</a:t>
            </a:r>
          </a:p>
          <a:p>
            <a:pPr>
              <a:buClr>
                <a:srgbClr val="2F528F"/>
              </a:buClr>
            </a:pPr>
            <a:r>
              <a:rPr lang="en-IN" dirty="0"/>
              <a:t>Studying which </a:t>
            </a:r>
            <a:r>
              <a:rPr lang="en-US" dirty="0"/>
              <a:t>particulate matter(PM10, PM2.5, SO2, and NO2) effecting the air quality for respective states. </a:t>
            </a:r>
          </a:p>
          <a:p>
            <a:pPr>
              <a:buClr>
                <a:srgbClr val="2F528F"/>
              </a:buClr>
            </a:pPr>
            <a:r>
              <a:rPr lang="en-US" dirty="0"/>
              <a:t>Identifying most polluted state and air particulate </a:t>
            </a:r>
          </a:p>
          <a:p>
            <a:pPr marL="0" indent="0">
              <a:spcBef>
                <a:spcPts val="50"/>
              </a:spcBef>
              <a:buClr>
                <a:srgbClr val="2F528F"/>
              </a:buClr>
              <a:buNone/>
            </a:pPr>
            <a:r>
              <a:rPr lang="en-US" dirty="0"/>
              <a:t>   prevailing in that region.</a:t>
            </a:r>
          </a:p>
          <a:p>
            <a:pPr>
              <a:buClr>
                <a:srgbClr val="2F528F"/>
              </a:buClr>
            </a:pPr>
            <a:r>
              <a:rPr lang="en-US" dirty="0"/>
              <a:t>Visualization over India map. </a:t>
            </a:r>
          </a:p>
          <a:p>
            <a:pPr>
              <a:buClr>
                <a:srgbClr val="2F528F"/>
              </a:buClr>
            </a:pPr>
            <a:r>
              <a:rPr lang="en-US" dirty="0"/>
              <a:t>Simulation for real time analysis</a:t>
            </a:r>
          </a:p>
          <a:p>
            <a:pPr>
              <a:buClr>
                <a:srgbClr val="2F528F"/>
              </a:buClr>
            </a:pPr>
            <a:r>
              <a:rPr lang="en-IN" dirty="0"/>
              <a:t>Hotspot detection.</a:t>
            </a:r>
          </a:p>
          <a:p>
            <a:pPr>
              <a:buClr>
                <a:srgbClr val="2F528F"/>
              </a:buClr>
            </a:pPr>
            <a:r>
              <a:rPr lang="en-US" dirty="0"/>
              <a:t>Predicting air quality on the basis of PM10, PM2.5, SO2, and NO2 values. </a:t>
            </a: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5</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pic>
        <p:nvPicPr>
          <p:cNvPr id="10" name="Picture 9" descr="Icon&#10;&#10;Description automatically generated">
            <a:extLst>
              <a:ext uri="{FF2B5EF4-FFF2-40B4-BE49-F238E27FC236}">
                <a16:creationId xmlns:a16="http://schemas.microsoft.com/office/drawing/2014/main" id="{34A1070E-C3E4-A101-FFF2-3627D30AEDBA}"/>
              </a:ext>
            </a:extLst>
          </p:cNvPr>
          <p:cNvPicPr>
            <a:picLocks noChangeAspect="1"/>
          </p:cNvPicPr>
          <p:nvPr/>
        </p:nvPicPr>
        <p:blipFill rotWithShape="1">
          <a:blip r:embed="rId4">
            <a:extLst>
              <a:ext uri="{28A0092B-C50C-407E-A947-70E740481C1C}">
                <a14:useLocalDpi xmlns:a14="http://schemas.microsoft.com/office/drawing/2010/main" val="0"/>
              </a:ext>
            </a:extLst>
          </a:blip>
          <a:srcRect l="3943" t="3634" r="3161" b="5395"/>
          <a:stretch/>
        </p:blipFill>
        <p:spPr>
          <a:xfrm>
            <a:off x="8412736" y="2453774"/>
            <a:ext cx="2724186" cy="2678921"/>
          </a:xfrm>
          <a:prstGeom prst="rect">
            <a:avLst/>
          </a:prstGeom>
        </p:spPr>
      </p:pic>
      <p:sp>
        <p:nvSpPr>
          <p:cNvPr id="11" name="TextBox 10">
            <a:extLst>
              <a:ext uri="{FF2B5EF4-FFF2-40B4-BE49-F238E27FC236}">
                <a16:creationId xmlns:a16="http://schemas.microsoft.com/office/drawing/2014/main" id="{7B065566-A76E-EADF-99E0-4F69BFDAC05B}"/>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326151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12905"/>
            <a:ext cx="10515600" cy="1325563"/>
          </a:xfrm>
        </p:spPr>
        <p:txBody>
          <a:bodyPr/>
          <a:lstStyle/>
          <a:p>
            <a:r>
              <a:rPr lang="en-IN" b="1" dirty="0">
                <a:latin typeface="Times New Roman" panose="02020603050405020304" pitchFamily="18" charset="0"/>
                <a:cs typeface="Times New Roman" panose="02020603050405020304" pitchFamily="18" charset="0"/>
              </a:rPr>
              <a:t>Work Plan</a:t>
            </a:r>
          </a:p>
        </p:txBody>
      </p:sp>
      <p:graphicFrame>
        <p:nvGraphicFramePr>
          <p:cNvPr id="17" name="Content Placeholder 2">
            <a:extLst>
              <a:ext uri="{FF2B5EF4-FFF2-40B4-BE49-F238E27FC236}">
                <a16:creationId xmlns:a16="http://schemas.microsoft.com/office/drawing/2014/main" id="{DE7AB688-5EC3-7783-0D70-0D544056396C}"/>
              </a:ext>
            </a:extLst>
          </p:cNvPr>
          <p:cNvGraphicFramePr>
            <a:graphicFrameLocks noGrp="1"/>
          </p:cNvGraphicFramePr>
          <p:nvPr>
            <p:ph idx="1"/>
            <p:extLst>
              <p:ext uri="{D42A27DB-BD31-4B8C-83A1-F6EECF244321}">
                <p14:modId xmlns:p14="http://schemas.microsoft.com/office/powerpoint/2010/main" val="1875002210"/>
              </p:ext>
            </p:extLst>
          </p:nvPr>
        </p:nvGraphicFramePr>
        <p:xfrm>
          <a:off x="838200" y="138159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11</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3" name="TextBox 2">
            <a:extLst>
              <a:ext uri="{FF2B5EF4-FFF2-40B4-BE49-F238E27FC236}">
                <a16:creationId xmlns:a16="http://schemas.microsoft.com/office/drawing/2014/main" id="{970390A7-2FB5-A499-492A-EF3BF0BE6DC4}"/>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3452087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12905"/>
            <a:ext cx="10515600" cy="1325563"/>
          </a:xfrm>
        </p:spPr>
        <p:txBody>
          <a:bodyPr/>
          <a:lstStyle/>
          <a:p>
            <a:r>
              <a:rPr lang="en-IN" b="1" dirty="0">
                <a:latin typeface="Times New Roman" panose="02020603050405020304" pitchFamily="18" charset="0"/>
                <a:cs typeface="Times New Roman" panose="02020603050405020304" pitchFamily="18" charset="0"/>
              </a:rPr>
              <a:t>Work Plan</a:t>
            </a: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12</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pic>
        <p:nvPicPr>
          <p:cNvPr id="9" name="Content Placeholder 4">
            <a:extLst>
              <a:ext uri="{FF2B5EF4-FFF2-40B4-BE49-F238E27FC236}">
                <a16:creationId xmlns:a16="http://schemas.microsoft.com/office/drawing/2014/main" id="{F0C3778C-A21D-C6FA-9BF3-9259F21897C2}"/>
              </a:ext>
            </a:extLst>
          </p:cNvPr>
          <p:cNvPicPr>
            <a:picLocks noGrp="1" noChangeAspect="1"/>
          </p:cNvPicPr>
          <p:nvPr>
            <p:ph idx="1"/>
          </p:nvPr>
        </p:nvPicPr>
        <p:blipFill rotWithShape="1">
          <a:blip r:embed="rId4"/>
          <a:srcRect l="19729" t="27406" r="15834" b="29138"/>
          <a:stretch/>
        </p:blipFill>
        <p:spPr>
          <a:xfrm>
            <a:off x="838200" y="1759112"/>
            <a:ext cx="3244568" cy="1080000"/>
          </a:xfrm>
        </p:spPr>
      </p:pic>
      <p:pic>
        <p:nvPicPr>
          <p:cNvPr id="11" name="Content Placeholder 4">
            <a:extLst>
              <a:ext uri="{FF2B5EF4-FFF2-40B4-BE49-F238E27FC236}">
                <a16:creationId xmlns:a16="http://schemas.microsoft.com/office/drawing/2014/main" id="{E28457FB-2421-111A-159F-446F316AB38F}"/>
              </a:ext>
            </a:extLst>
          </p:cNvPr>
          <p:cNvPicPr>
            <a:picLocks noChangeAspect="1"/>
          </p:cNvPicPr>
          <p:nvPr/>
        </p:nvPicPr>
        <p:blipFill>
          <a:blip r:embed="rId5"/>
          <a:stretch>
            <a:fillRect/>
          </a:stretch>
        </p:blipFill>
        <p:spPr>
          <a:xfrm>
            <a:off x="5048168" y="1399929"/>
            <a:ext cx="3512194" cy="1800000"/>
          </a:xfrm>
          <a:prstGeom prst="rect">
            <a:avLst/>
          </a:prstGeom>
        </p:spPr>
      </p:pic>
      <p:pic>
        <p:nvPicPr>
          <p:cNvPr id="12" name="Content Placeholder 3">
            <a:extLst>
              <a:ext uri="{FF2B5EF4-FFF2-40B4-BE49-F238E27FC236}">
                <a16:creationId xmlns:a16="http://schemas.microsoft.com/office/drawing/2014/main" id="{7FAE5900-1590-81D2-EB53-2EEDA657845A}"/>
              </a:ext>
            </a:extLst>
          </p:cNvPr>
          <p:cNvPicPr>
            <a:picLocks noChangeAspect="1"/>
          </p:cNvPicPr>
          <p:nvPr/>
        </p:nvPicPr>
        <p:blipFill rotWithShape="1">
          <a:blip r:embed="rId6"/>
          <a:srcRect r="5635"/>
          <a:stretch/>
        </p:blipFill>
        <p:spPr>
          <a:xfrm>
            <a:off x="9567599" y="2656369"/>
            <a:ext cx="1950891" cy="1800000"/>
          </a:xfrm>
          <a:prstGeom prst="rect">
            <a:avLst/>
          </a:prstGeom>
        </p:spPr>
      </p:pic>
      <p:pic>
        <p:nvPicPr>
          <p:cNvPr id="15" name="Picture 14" descr="Chart, scatter chart&#10;&#10;Description automatically generated">
            <a:extLst>
              <a:ext uri="{FF2B5EF4-FFF2-40B4-BE49-F238E27FC236}">
                <a16:creationId xmlns:a16="http://schemas.microsoft.com/office/drawing/2014/main" id="{AA424EEB-B636-4F2D-92A1-C2B3656AE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2288" y="3858108"/>
            <a:ext cx="2076392" cy="1800000"/>
          </a:xfrm>
          <a:prstGeom prst="rect">
            <a:avLst/>
          </a:prstGeom>
        </p:spPr>
      </p:pic>
      <p:pic>
        <p:nvPicPr>
          <p:cNvPr id="17" name="Picture 16" descr="Graphical user interface, application, shape, Word, arrow&#10;&#10;Description automatically generated">
            <a:extLst>
              <a:ext uri="{FF2B5EF4-FFF2-40B4-BE49-F238E27FC236}">
                <a16:creationId xmlns:a16="http://schemas.microsoft.com/office/drawing/2014/main" id="{ECD1B3A7-EE0B-1F88-2967-0239E22A5B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8324" y="3858108"/>
            <a:ext cx="4101177" cy="1800000"/>
          </a:xfrm>
          <a:prstGeom prst="rect">
            <a:avLst/>
          </a:prstGeom>
        </p:spPr>
      </p:pic>
      <p:pic>
        <p:nvPicPr>
          <p:cNvPr id="41" name="Content Placeholder 8">
            <a:extLst>
              <a:ext uri="{FF2B5EF4-FFF2-40B4-BE49-F238E27FC236}">
                <a16:creationId xmlns:a16="http://schemas.microsoft.com/office/drawing/2014/main" id="{E63E99F4-01F1-2E90-5829-6476C37AC8E7}"/>
              </a:ext>
            </a:extLst>
          </p:cNvPr>
          <p:cNvPicPr>
            <a:picLocks noChangeAspect="1"/>
          </p:cNvPicPr>
          <p:nvPr/>
        </p:nvPicPr>
        <p:blipFill rotWithShape="1">
          <a:blip r:embed="rId9">
            <a:extLst>
              <a:ext uri="{28A0092B-C50C-407E-A947-70E740481C1C}">
                <a14:useLocalDpi xmlns:a14="http://schemas.microsoft.com/office/drawing/2010/main" val="0"/>
              </a:ext>
            </a:extLst>
          </a:blip>
          <a:srcRect l="42547" t="11695" r="47392" b="70940"/>
          <a:stretch/>
        </p:blipFill>
        <p:spPr>
          <a:xfrm>
            <a:off x="4029577" y="2062001"/>
            <a:ext cx="1046584" cy="625152"/>
          </a:xfrm>
          <a:prstGeom prst="rect">
            <a:avLst/>
          </a:prstGeom>
        </p:spPr>
      </p:pic>
      <p:pic>
        <p:nvPicPr>
          <p:cNvPr id="42" name="Content Placeholder 8">
            <a:extLst>
              <a:ext uri="{FF2B5EF4-FFF2-40B4-BE49-F238E27FC236}">
                <a16:creationId xmlns:a16="http://schemas.microsoft.com/office/drawing/2014/main" id="{A8678735-30CC-7CCE-CA3D-3DD545992BA7}"/>
              </a:ext>
            </a:extLst>
          </p:cNvPr>
          <p:cNvPicPr>
            <a:picLocks noChangeAspect="1"/>
          </p:cNvPicPr>
          <p:nvPr/>
        </p:nvPicPr>
        <p:blipFill rotWithShape="1">
          <a:blip r:embed="rId9">
            <a:extLst>
              <a:ext uri="{28A0092B-C50C-407E-A947-70E740481C1C}">
                <a14:useLocalDpi xmlns:a14="http://schemas.microsoft.com/office/drawing/2010/main" val="0"/>
              </a:ext>
            </a:extLst>
          </a:blip>
          <a:srcRect l="42547" t="11695" r="47392" b="70940"/>
          <a:stretch/>
        </p:blipFill>
        <p:spPr>
          <a:xfrm rot="10800000">
            <a:off x="3377618" y="4445532"/>
            <a:ext cx="1558276" cy="625152"/>
          </a:xfrm>
          <a:prstGeom prst="rect">
            <a:avLst/>
          </a:prstGeom>
        </p:spPr>
      </p:pic>
      <p:pic>
        <p:nvPicPr>
          <p:cNvPr id="43" name="Content Placeholder 8">
            <a:extLst>
              <a:ext uri="{FF2B5EF4-FFF2-40B4-BE49-F238E27FC236}">
                <a16:creationId xmlns:a16="http://schemas.microsoft.com/office/drawing/2014/main" id="{009B042D-7648-BA45-4C38-0BD59EBF9839}"/>
              </a:ext>
            </a:extLst>
          </p:cNvPr>
          <p:cNvPicPr>
            <a:picLocks noChangeAspect="1"/>
          </p:cNvPicPr>
          <p:nvPr/>
        </p:nvPicPr>
        <p:blipFill rotWithShape="1">
          <a:blip r:embed="rId9">
            <a:extLst>
              <a:ext uri="{28A0092B-C50C-407E-A947-70E740481C1C}">
                <a14:useLocalDpi xmlns:a14="http://schemas.microsoft.com/office/drawing/2010/main" val="0"/>
              </a:ext>
            </a:extLst>
          </a:blip>
          <a:srcRect l="42547" t="11695" r="47392" b="70940"/>
          <a:stretch/>
        </p:blipFill>
        <p:spPr>
          <a:xfrm rot="1588005">
            <a:off x="8646239" y="2160068"/>
            <a:ext cx="1046584" cy="625152"/>
          </a:xfrm>
          <a:prstGeom prst="rect">
            <a:avLst/>
          </a:prstGeom>
        </p:spPr>
      </p:pic>
      <p:pic>
        <p:nvPicPr>
          <p:cNvPr id="44" name="Content Placeholder 8">
            <a:extLst>
              <a:ext uri="{FF2B5EF4-FFF2-40B4-BE49-F238E27FC236}">
                <a16:creationId xmlns:a16="http://schemas.microsoft.com/office/drawing/2014/main" id="{5A09CBC7-4DDD-61CB-A258-22864E7B4DA4}"/>
              </a:ext>
            </a:extLst>
          </p:cNvPr>
          <p:cNvPicPr>
            <a:picLocks noChangeAspect="1"/>
          </p:cNvPicPr>
          <p:nvPr/>
        </p:nvPicPr>
        <p:blipFill rotWithShape="1">
          <a:blip r:embed="rId9">
            <a:extLst>
              <a:ext uri="{28A0092B-C50C-407E-A947-70E740481C1C}">
                <a14:useLocalDpi xmlns:a14="http://schemas.microsoft.com/office/drawing/2010/main" val="0"/>
              </a:ext>
            </a:extLst>
          </a:blip>
          <a:srcRect l="42547" t="11695" r="47392" b="70940"/>
          <a:stretch/>
        </p:blipFill>
        <p:spPr>
          <a:xfrm rot="9300581">
            <a:off x="8741969" y="4171068"/>
            <a:ext cx="1046584" cy="625152"/>
          </a:xfrm>
          <a:prstGeom prst="rect">
            <a:avLst/>
          </a:prstGeom>
        </p:spPr>
      </p:pic>
      <p:sp>
        <p:nvSpPr>
          <p:cNvPr id="3" name="TextBox 2">
            <a:extLst>
              <a:ext uri="{FF2B5EF4-FFF2-40B4-BE49-F238E27FC236}">
                <a16:creationId xmlns:a16="http://schemas.microsoft.com/office/drawing/2014/main" id="{D0491150-7067-A1F9-F6AA-263C15C3DCDB}"/>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1907404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96373"/>
            <a:ext cx="10515600" cy="1325563"/>
          </a:xfrm>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0F65D078-C056-34B0-83B0-FA119032F61F}"/>
              </a:ext>
            </a:extLst>
          </p:cNvPr>
          <p:cNvSpPr>
            <a:spLocks noGrp="1"/>
          </p:cNvSpPr>
          <p:nvPr>
            <p:ph idx="1"/>
          </p:nvPr>
        </p:nvSpPr>
        <p:spPr>
          <a:xfrm>
            <a:off x="838200" y="1643591"/>
            <a:ext cx="10515600" cy="4351338"/>
          </a:xfrm>
        </p:spPr>
        <p:txBody>
          <a:bodyPr>
            <a:normAutofit/>
          </a:bodyPr>
          <a:lstStyle/>
          <a:p>
            <a:pPr>
              <a:buClr>
                <a:srgbClr val="2F528F"/>
              </a:buClr>
            </a:pPr>
            <a:r>
              <a:rPr lang="en-IN" sz="2000" dirty="0">
                <a:latin typeface="Times New Roman" panose="02020603050405020304" pitchFamily="18" charset="0"/>
                <a:cs typeface="Times New Roman" panose="02020603050405020304" pitchFamily="18" charset="0"/>
              </a:rPr>
              <a:t>AQI Formulation:</a:t>
            </a:r>
          </a:p>
          <a:p>
            <a:pPr>
              <a:buClr>
                <a:srgbClr val="2F528F"/>
              </a:buClr>
            </a:pPr>
            <a:endParaRPr lang="en-IN" sz="2000" dirty="0">
              <a:latin typeface="Times New Roman" panose="02020603050405020304" pitchFamily="18" charset="0"/>
              <a:cs typeface="Times New Roman" panose="02020603050405020304" pitchFamily="18" charset="0"/>
            </a:endParaRPr>
          </a:p>
          <a:p>
            <a:pPr>
              <a:buClr>
                <a:srgbClr val="2F528F"/>
              </a:buClr>
            </a:pPr>
            <a:r>
              <a:rPr lang="en-IN" sz="2000" dirty="0">
                <a:latin typeface="Times New Roman" panose="02020603050405020304" pitchFamily="18" charset="0"/>
                <a:cs typeface="Times New Roman" panose="02020603050405020304" pitchFamily="18" charset="0"/>
              </a:rPr>
              <a:t>Machine Learning Algorithm:</a:t>
            </a:r>
          </a:p>
          <a:p>
            <a:pPr lvl="1">
              <a:buClr>
                <a:srgbClr val="2F528F"/>
              </a:buClr>
            </a:pPr>
            <a:r>
              <a:rPr lang="en-IN" sz="1600" dirty="0">
                <a:latin typeface="Times New Roman" panose="02020603050405020304" pitchFamily="18" charset="0"/>
                <a:cs typeface="Times New Roman" panose="02020603050405020304" pitchFamily="18" charset="0"/>
              </a:rPr>
              <a:t>Multiple Linear Regression:</a:t>
            </a:r>
          </a:p>
          <a:p>
            <a:pPr lvl="1">
              <a:buClr>
                <a:srgbClr val="2F528F"/>
              </a:buClr>
            </a:pPr>
            <a:endParaRPr lang="en-IN" sz="1600" dirty="0">
              <a:latin typeface="Times New Roman" panose="02020603050405020304" pitchFamily="18" charset="0"/>
              <a:cs typeface="Times New Roman" panose="02020603050405020304" pitchFamily="18" charset="0"/>
            </a:endParaRPr>
          </a:p>
          <a:p>
            <a:pPr lvl="1">
              <a:buClr>
                <a:srgbClr val="2F528F"/>
              </a:buClr>
            </a:pPr>
            <a:r>
              <a:rPr lang="en-IN" sz="1600" dirty="0">
                <a:latin typeface="Times New Roman" panose="02020603050405020304" pitchFamily="18" charset="0"/>
                <a:cs typeface="Times New Roman" panose="02020603050405020304" pitchFamily="18" charset="0"/>
              </a:rPr>
              <a:t>Logistic Regression:</a:t>
            </a:r>
          </a:p>
          <a:p>
            <a:pPr lvl="1">
              <a:buClr>
                <a:srgbClr val="2F528F"/>
              </a:buClr>
            </a:pPr>
            <a:endParaRPr lang="en-IN" sz="1600" dirty="0">
              <a:latin typeface="Times New Roman" panose="02020603050405020304" pitchFamily="18" charset="0"/>
              <a:cs typeface="Times New Roman" panose="02020603050405020304" pitchFamily="18" charset="0"/>
            </a:endParaRPr>
          </a:p>
          <a:p>
            <a:pPr lvl="1">
              <a:buClr>
                <a:srgbClr val="2F528F"/>
              </a:buClr>
            </a:pPr>
            <a:r>
              <a:rPr lang="en-IN" sz="1600" dirty="0">
                <a:latin typeface="Times New Roman" panose="02020603050405020304" pitchFamily="18" charset="0"/>
                <a:cs typeface="Times New Roman" panose="02020603050405020304" pitchFamily="18" charset="0"/>
              </a:rPr>
              <a:t>K Nearest Neighbour:</a:t>
            </a:r>
          </a:p>
          <a:p>
            <a:pPr lvl="1">
              <a:buClr>
                <a:srgbClr val="2F528F"/>
              </a:buClr>
            </a:pPr>
            <a:endParaRPr lang="en-IN" sz="1600" dirty="0">
              <a:latin typeface="Times New Roman" panose="02020603050405020304" pitchFamily="18" charset="0"/>
              <a:cs typeface="Times New Roman" panose="02020603050405020304" pitchFamily="18" charset="0"/>
            </a:endParaRPr>
          </a:p>
          <a:p>
            <a:pPr lvl="1">
              <a:buClr>
                <a:srgbClr val="2F528F"/>
              </a:buClr>
            </a:pPr>
            <a:r>
              <a:rPr lang="en-IN" sz="1600" dirty="0">
                <a:latin typeface="Times New Roman" panose="02020603050405020304" pitchFamily="18" charset="0"/>
                <a:cs typeface="Times New Roman" panose="02020603050405020304" pitchFamily="18" charset="0"/>
              </a:rPr>
              <a:t>Decision Tree:</a:t>
            </a:r>
            <a:endParaRPr lang="en-IN" sz="2000" dirty="0">
              <a:latin typeface="Times New Roman" panose="02020603050405020304" pitchFamily="18" charset="0"/>
              <a:cs typeface="Times New Roman" panose="02020603050405020304" pitchFamily="18" charset="0"/>
            </a:endParaRPr>
          </a:p>
          <a:p>
            <a:pPr>
              <a:buClr>
                <a:srgbClr val="2F528F"/>
              </a:buClr>
            </a:pPr>
            <a:r>
              <a:rPr lang="en-IN" sz="2000" dirty="0">
                <a:latin typeface="Times New Roman" panose="02020603050405020304" pitchFamily="18" charset="0"/>
                <a:cs typeface="Times New Roman" panose="02020603050405020304" pitchFamily="18" charset="0"/>
              </a:rPr>
              <a:t>Simulation</a:t>
            </a:r>
          </a:p>
          <a:p>
            <a:pPr>
              <a:buClr>
                <a:srgbClr val="2F528F"/>
              </a:buClr>
            </a:pPr>
            <a:r>
              <a:rPr lang="en-IN" sz="2000" dirty="0">
                <a:latin typeface="Times New Roman" panose="02020603050405020304" pitchFamily="18" charset="0"/>
                <a:cs typeface="Times New Roman" panose="02020603050405020304" pitchFamily="18" charset="0"/>
              </a:rPr>
              <a:t>SaTScan for clustering and hotspot analysis</a:t>
            </a:r>
          </a:p>
          <a:p>
            <a:pPr marL="0" indent="0">
              <a:buClr>
                <a:srgbClr val="2F528F"/>
              </a:buClr>
              <a:buNone/>
            </a:pP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13</a:t>
            </a:r>
          </a:p>
        </p:txBody>
      </p:sp>
      <p:sp>
        <p:nvSpPr>
          <p:cNvPr id="7" name="Rectangle 6">
            <a:extLst>
              <a:ext uri="{FF2B5EF4-FFF2-40B4-BE49-F238E27FC236}">
                <a16:creationId xmlns:a16="http://schemas.microsoft.com/office/drawing/2014/main" id="{04CAD604-9CC4-DE47-4B2B-5001AD0D298D}"/>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pic>
        <p:nvPicPr>
          <p:cNvPr id="12" name="Picture 11">
            <a:extLst>
              <a:ext uri="{FF2B5EF4-FFF2-40B4-BE49-F238E27FC236}">
                <a16:creationId xmlns:a16="http://schemas.microsoft.com/office/drawing/2014/main" id="{6EBDA525-39B4-BDD4-8582-4435C05F0860}"/>
              </a:ext>
            </a:extLst>
          </p:cNvPr>
          <p:cNvPicPr>
            <a:picLocks noChangeAspect="1"/>
          </p:cNvPicPr>
          <p:nvPr/>
        </p:nvPicPr>
        <p:blipFill rotWithShape="1">
          <a:blip r:embed="rId4">
            <a:extLst>
              <a:ext uri="{28A0092B-C50C-407E-A947-70E740481C1C}">
                <a14:useLocalDpi xmlns:a14="http://schemas.microsoft.com/office/drawing/2010/main" val="0"/>
              </a:ext>
            </a:extLst>
          </a:blip>
          <a:srcRect l="12162" t="5679" r="18952" b="74188"/>
          <a:stretch/>
        </p:blipFill>
        <p:spPr>
          <a:xfrm>
            <a:off x="3555942" y="1666326"/>
            <a:ext cx="3470988" cy="625151"/>
          </a:xfrm>
          <a:prstGeom prst="rect">
            <a:avLst/>
          </a:prstGeom>
        </p:spPr>
      </p:pic>
      <p:pic>
        <p:nvPicPr>
          <p:cNvPr id="14" name="Picture 13" descr="Text, letter&#10;&#10;Description automatically generated">
            <a:extLst>
              <a:ext uri="{FF2B5EF4-FFF2-40B4-BE49-F238E27FC236}">
                <a16:creationId xmlns:a16="http://schemas.microsoft.com/office/drawing/2014/main" id="{200A741D-52B4-E911-D88F-A26384308254}"/>
              </a:ext>
            </a:extLst>
          </p:cNvPr>
          <p:cNvPicPr>
            <a:picLocks noChangeAspect="1"/>
          </p:cNvPicPr>
          <p:nvPr/>
        </p:nvPicPr>
        <p:blipFill rotWithShape="1">
          <a:blip r:embed="rId5">
            <a:extLst>
              <a:ext uri="{28A0092B-C50C-407E-A947-70E740481C1C}">
                <a14:useLocalDpi xmlns:a14="http://schemas.microsoft.com/office/drawing/2010/main" val="0"/>
              </a:ext>
            </a:extLst>
          </a:blip>
          <a:srcRect r="27582" b="89303"/>
          <a:stretch/>
        </p:blipFill>
        <p:spPr>
          <a:xfrm>
            <a:off x="3914382" y="2757272"/>
            <a:ext cx="4511157" cy="294450"/>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931434A0-EE24-05AB-AB63-C5CE0851D6A6}"/>
              </a:ext>
            </a:extLst>
          </p:cNvPr>
          <p:cNvPicPr>
            <a:picLocks noChangeAspect="1"/>
          </p:cNvPicPr>
          <p:nvPr/>
        </p:nvPicPr>
        <p:blipFill rotWithShape="1">
          <a:blip r:embed="rId6">
            <a:extLst>
              <a:ext uri="{28A0092B-C50C-407E-A947-70E740481C1C}">
                <a14:useLocalDpi xmlns:a14="http://schemas.microsoft.com/office/drawing/2010/main" val="0"/>
              </a:ext>
            </a:extLst>
          </a:blip>
          <a:srcRect t="38448" b="36773"/>
          <a:stretch/>
        </p:blipFill>
        <p:spPr>
          <a:xfrm>
            <a:off x="3914382" y="4444339"/>
            <a:ext cx="2754109" cy="433833"/>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21193280-B5C3-C2BB-37BB-CCA691AC3FE2}"/>
              </a:ext>
            </a:extLst>
          </p:cNvPr>
          <p:cNvPicPr>
            <a:picLocks noChangeAspect="1"/>
          </p:cNvPicPr>
          <p:nvPr/>
        </p:nvPicPr>
        <p:blipFill rotWithShape="1">
          <a:blip r:embed="rId7">
            <a:extLst>
              <a:ext uri="{28A0092B-C50C-407E-A947-70E740481C1C}">
                <a14:useLocalDpi xmlns:a14="http://schemas.microsoft.com/office/drawing/2010/main" val="0"/>
              </a:ext>
            </a:extLst>
          </a:blip>
          <a:srcRect t="2804" b="13444"/>
          <a:stretch/>
        </p:blipFill>
        <p:spPr>
          <a:xfrm>
            <a:off x="3914382" y="3812511"/>
            <a:ext cx="2527598" cy="540000"/>
          </a:xfrm>
          <a:prstGeom prst="rect">
            <a:avLst/>
          </a:prstGeom>
        </p:spPr>
      </p:pic>
      <p:pic>
        <p:nvPicPr>
          <p:cNvPr id="20" name="Picture 19" descr="A picture containing clock, antenna, gauge&#10;&#10;Description automatically generated">
            <a:extLst>
              <a:ext uri="{FF2B5EF4-FFF2-40B4-BE49-F238E27FC236}">
                <a16:creationId xmlns:a16="http://schemas.microsoft.com/office/drawing/2014/main" id="{59411F10-0FC2-0255-07EC-57651909BD34}"/>
              </a:ext>
            </a:extLst>
          </p:cNvPr>
          <p:cNvPicPr>
            <a:picLocks noChangeAspect="1"/>
          </p:cNvPicPr>
          <p:nvPr/>
        </p:nvPicPr>
        <p:blipFill rotWithShape="1">
          <a:blip r:embed="rId8">
            <a:extLst>
              <a:ext uri="{28A0092B-C50C-407E-A947-70E740481C1C}">
                <a14:useLocalDpi xmlns:a14="http://schemas.microsoft.com/office/drawing/2010/main" val="0"/>
              </a:ext>
            </a:extLst>
          </a:blip>
          <a:srcRect l="4308" t="12552" r="7244" b="28255"/>
          <a:stretch/>
        </p:blipFill>
        <p:spPr>
          <a:xfrm>
            <a:off x="3914382" y="3190911"/>
            <a:ext cx="2670864" cy="540000"/>
          </a:xfrm>
          <a:prstGeom prst="rect">
            <a:avLst/>
          </a:prstGeom>
        </p:spPr>
      </p:pic>
      <p:sp>
        <p:nvSpPr>
          <p:cNvPr id="21" name="TextBox 20">
            <a:extLst>
              <a:ext uri="{FF2B5EF4-FFF2-40B4-BE49-F238E27FC236}">
                <a16:creationId xmlns:a16="http://schemas.microsoft.com/office/drawing/2014/main" id="{4B05CF77-E01D-C396-E4C6-DD5798A3BCCA}"/>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325232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12DB-2AFA-E875-035D-098D1863D245}"/>
              </a:ext>
            </a:extLst>
          </p:cNvPr>
          <p:cNvSpPr>
            <a:spLocks noGrp="1"/>
          </p:cNvSpPr>
          <p:nvPr>
            <p:ph type="title"/>
          </p:nvPr>
        </p:nvSpPr>
        <p:spPr>
          <a:xfrm>
            <a:off x="838200" y="378443"/>
            <a:ext cx="10515600" cy="1325563"/>
          </a:xfrm>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0F65D078-C056-34B0-83B0-FA119032F61F}"/>
              </a:ext>
            </a:extLst>
          </p:cNvPr>
          <p:cNvSpPr>
            <a:spLocks noGrp="1"/>
          </p:cNvSpPr>
          <p:nvPr>
            <p:ph idx="1"/>
          </p:nvPr>
        </p:nvSpPr>
        <p:spPr>
          <a:xfrm>
            <a:off x="838200" y="1643591"/>
            <a:ext cx="10515600" cy="4351338"/>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Under statistical analysis </a:t>
            </a:r>
          </a:p>
          <a:p>
            <a:pPr>
              <a:buClr>
                <a:srgbClr val="2F528F"/>
              </a:buClr>
            </a:pPr>
            <a:r>
              <a:rPr lang="en-IN" sz="2400" dirty="0">
                <a:latin typeface="Times New Roman" panose="02020603050405020304" pitchFamily="18" charset="0"/>
                <a:cs typeface="Times New Roman" panose="02020603050405020304" pitchFamily="18" charset="0"/>
              </a:rPr>
              <a:t>One way Anova to study the contribution of air </a:t>
            </a:r>
          </a:p>
          <a:p>
            <a:pPr marL="0" indent="0">
              <a:buClr>
                <a:srgbClr val="2F528F"/>
              </a:buClr>
              <a:buNone/>
            </a:pPr>
            <a:r>
              <a:rPr lang="en-IN" sz="2400" dirty="0">
                <a:latin typeface="Times New Roman" panose="02020603050405020304" pitchFamily="18" charset="0"/>
                <a:cs typeface="Times New Roman" panose="02020603050405020304" pitchFamily="18" charset="0"/>
              </a:rPr>
              <a:t>   particulate matter in AQI level,</a:t>
            </a:r>
          </a:p>
          <a:p>
            <a:pPr>
              <a:buClr>
                <a:srgbClr val="2F528F"/>
              </a:buClr>
            </a:pPr>
            <a:endParaRPr lang="en-IN" sz="2400" dirty="0">
              <a:latin typeface="Times New Roman" panose="02020603050405020304" pitchFamily="18" charset="0"/>
              <a:cs typeface="Times New Roman" panose="02020603050405020304" pitchFamily="18" charset="0"/>
            </a:endParaRPr>
          </a:p>
          <a:p>
            <a:pPr>
              <a:buClr>
                <a:srgbClr val="2F528F"/>
              </a:buClr>
            </a:pPr>
            <a:r>
              <a:rPr lang="en-IN" sz="2400" dirty="0">
                <a:latin typeface="Times New Roman" panose="02020603050405020304" pitchFamily="18" charset="0"/>
                <a:cs typeface="Times New Roman" panose="02020603050405020304" pitchFamily="18" charset="0"/>
              </a:rPr>
              <a:t>Correlation Analysis for the judgement of </a:t>
            </a:r>
          </a:p>
          <a:p>
            <a:pPr marL="0" indent="0">
              <a:buClr>
                <a:srgbClr val="2F528F"/>
              </a:buClr>
              <a:buNone/>
            </a:pPr>
            <a:r>
              <a:rPr lang="en-IN" sz="2400" dirty="0">
                <a:latin typeface="Times New Roman" panose="02020603050405020304" pitchFamily="18" charset="0"/>
                <a:cs typeface="Times New Roman" panose="02020603050405020304" pitchFamily="18" charset="0"/>
              </a:rPr>
              <a:t>   multicollinearity</a:t>
            </a:r>
          </a:p>
          <a:p>
            <a:pPr>
              <a:buClr>
                <a:srgbClr val="2F528F"/>
              </a:buClr>
            </a:pPr>
            <a:endParaRPr lang="en-IN" sz="2400" dirty="0">
              <a:latin typeface="Times New Roman" panose="02020603050405020304" pitchFamily="18" charset="0"/>
              <a:cs typeface="Times New Roman" panose="02020603050405020304" pitchFamily="18" charset="0"/>
            </a:endParaRPr>
          </a:p>
          <a:p>
            <a:pPr>
              <a:buClr>
                <a:srgbClr val="2F528F"/>
              </a:buClr>
            </a:pPr>
            <a:r>
              <a:rPr lang="en-IN" sz="2400" dirty="0">
                <a:latin typeface="Times New Roman" panose="02020603050405020304" pitchFamily="18" charset="0"/>
                <a:cs typeface="Times New Roman" panose="02020603050405020304" pitchFamily="18" charset="0"/>
              </a:rPr>
              <a:t>Treating missing values by using imputation or </a:t>
            </a:r>
          </a:p>
          <a:p>
            <a:pPr marL="0" indent="0">
              <a:buClr>
                <a:srgbClr val="2F528F"/>
              </a:buClr>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ffill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bfill</a:t>
            </a:r>
            <a:r>
              <a:rPr lang="en-IN" sz="24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1E1263DF-56EB-D648-D3C3-448705E7CAEF}"/>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CA5DE1-5C82-B62C-2F99-352283712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6" name="Rectangle 5">
            <a:extLst>
              <a:ext uri="{FF2B5EF4-FFF2-40B4-BE49-F238E27FC236}">
                <a16:creationId xmlns:a16="http://schemas.microsoft.com/office/drawing/2014/main" id="{6C25C901-9F84-12D7-202C-910C112D724D}"/>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14</a:t>
            </a:r>
          </a:p>
        </p:txBody>
      </p:sp>
      <p:sp>
        <p:nvSpPr>
          <p:cNvPr id="7" name="Rectangle 6">
            <a:extLst>
              <a:ext uri="{FF2B5EF4-FFF2-40B4-BE49-F238E27FC236}">
                <a16:creationId xmlns:a16="http://schemas.microsoft.com/office/drawing/2014/main" id="{04CAD604-9CC4-DE47-4B2B-5001AD0D298D}"/>
              </a:ext>
            </a:extLst>
          </p:cNvPr>
          <p:cNvSpPr/>
          <p:nvPr/>
        </p:nvSpPr>
        <p:spPr>
          <a:xfrm>
            <a:off x="0" y="-17928"/>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53199C-FE16-8066-AFCE-42F903D26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A7DF7FA-969E-9242-7D96-F6AA057A7B4D}"/>
              </a:ext>
            </a:extLst>
          </p:cNvPr>
          <p:cNvPicPr>
            <a:picLocks noChangeAspect="1"/>
          </p:cNvPicPr>
          <p:nvPr/>
        </p:nvPicPr>
        <p:blipFill rotWithShape="1">
          <a:blip r:embed="rId4">
            <a:extLst>
              <a:ext uri="{28A0092B-C50C-407E-A947-70E740481C1C}">
                <a14:useLocalDpi xmlns:a14="http://schemas.microsoft.com/office/drawing/2010/main" val="0"/>
              </a:ext>
            </a:extLst>
          </a:blip>
          <a:srcRect l="-596" r="-1"/>
          <a:stretch/>
        </p:blipFill>
        <p:spPr>
          <a:xfrm>
            <a:off x="7299150" y="1721936"/>
            <a:ext cx="4054650" cy="4030607"/>
          </a:xfrm>
          <a:prstGeom prst="rect">
            <a:avLst/>
          </a:prstGeom>
        </p:spPr>
      </p:pic>
      <p:sp>
        <p:nvSpPr>
          <p:cNvPr id="21" name="TextBox 20">
            <a:extLst>
              <a:ext uri="{FF2B5EF4-FFF2-40B4-BE49-F238E27FC236}">
                <a16:creationId xmlns:a16="http://schemas.microsoft.com/office/drawing/2014/main" id="{254FE880-D149-F448-CC0A-7B6346C1A9FF}"/>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spTree>
    <p:extLst>
      <p:ext uri="{BB962C8B-B14F-4D97-AF65-F5344CB8AC3E}">
        <p14:creationId xmlns:p14="http://schemas.microsoft.com/office/powerpoint/2010/main" val="405572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333C-E068-CDB6-DD9E-F760ED4CD192}"/>
              </a:ext>
            </a:extLst>
          </p:cNvPr>
          <p:cNvSpPr>
            <a:spLocks noGrp="1"/>
          </p:cNvSpPr>
          <p:nvPr>
            <p:ph type="title"/>
          </p:nvPr>
        </p:nvSpPr>
        <p:spPr/>
        <p:txBody>
          <a:bodyPr/>
          <a:lstStyle/>
          <a:p>
            <a:r>
              <a:rPr lang="en-IN" dirty="0"/>
              <a:t>Results</a:t>
            </a:r>
          </a:p>
        </p:txBody>
      </p:sp>
      <p:sp>
        <p:nvSpPr>
          <p:cNvPr id="4" name="Title 1">
            <a:extLst>
              <a:ext uri="{FF2B5EF4-FFF2-40B4-BE49-F238E27FC236}">
                <a16:creationId xmlns:a16="http://schemas.microsoft.com/office/drawing/2014/main" id="{95F7017F-DE6D-AC07-2245-22317E7D61AB}"/>
              </a:ext>
            </a:extLst>
          </p:cNvPr>
          <p:cNvSpPr txBox="1">
            <a:spLocks/>
          </p:cNvSpPr>
          <p:nvPr/>
        </p:nvSpPr>
        <p:spPr>
          <a:xfrm>
            <a:off x="838200" y="3963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54B4A9F-AAE6-93D8-E787-C95BC26282CE}"/>
              </a:ext>
            </a:extLst>
          </p:cNvPr>
          <p:cNvSpPr txBox="1">
            <a:spLocks/>
          </p:cNvSpPr>
          <p:nvPr/>
        </p:nvSpPr>
        <p:spPr>
          <a:xfrm>
            <a:off x="838200" y="164359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2F528F"/>
              </a:buClr>
            </a:pPr>
            <a:endParaRPr lang="en-US" dirty="0"/>
          </a:p>
        </p:txBody>
      </p:sp>
      <p:sp>
        <p:nvSpPr>
          <p:cNvPr id="6" name="Rectangle 5">
            <a:extLst>
              <a:ext uri="{FF2B5EF4-FFF2-40B4-BE49-F238E27FC236}">
                <a16:creationId xmlns:a16="http://schemas.microsoft.com/office/drawing/2014/main" id="{C1754FCF-7007-F429-8E5F-89EC5FA17121}"/>
              </a:ext>
            </a:extLst>
          </p:cNvPr>
          <p:cNvSpPr/>
          <p:nvPr/>
        </p:nvSpPr>
        <p:spPr>
          <a:xfrm>
            <a:off x="0" y="5969118"/>
            <a:ext cx="12192000" cy="890833"/>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1A5B6E4-ED9A-DB42-EF2B-A6D9AF780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7169"/>
            <a:ext cx="2344295" cy="890832"/>
          </a:xfrm>
          <a:prstGeom prst="rect">
            <a:avLst/>
          </a:prstGeom>
        </p:spPr>
      </p:pic>
      <p:sp>
        <p:nvSpPr>
          <p:cNvPr id="8" name="Rectangle 7">
            <a:extLst>
              <a:ext uri="{FF2B5EF4-FFF2-40B4-BE49-F238E27FC236}">
                <a16:creationId xmlns:a16="http://schemas.microsoft.com/office/drawing/2014/main" id="{DAE718B4-21D5-F6C7-194D-24EB36BEAC65}"/>
              </a:ext>
            </a:extLst>
          </p:cNvPr>
          <p:cNvSpPr/>
          <p:nvPr/>
        </p:nvSpPr>
        <p:spPr>
          <a:xfrm>
            <a:off x="11518490" y="6228350"/>
            <a:ext cx="393290" cy="368470"/>
          </a:xfrm>
          <a:prstGeom prst="rect">
            <a:avLst/>
          </a:prstGeom>
          <a:solidFill>
            <a:srgbClr val="2F52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5</a:t>
            </a:r>
          </a:p>
        </p:txBody>
      </p:sp>
      <p:sp>
        <p:nvSpPr>
          <p:cNvPr id="9" name="Rectangle 8">
            <a:extLst>
              <a:ext uri="{FF2B5EF4-FFF2-40B4-BE49-F238E27FC236}">
                <a16:creationId xmlns:a16="http://schemas.microsoft.com/office/drawing/2014/main" id="{A9B0DAF9-6632-FA69-8A5D-A7292D80D3FE}"/>
              </a:ext>
            </a:extLst>
          </p:cNvPr>
          <p:cNvSpPr/>
          <p:nvPr/>
        </p:nvSpPr>
        <p:spPr>
          <a:xfrm>
            <a:off x="0" y="1"/>
            <a:ext cx="12192000" cy="154936"/>
          </a:xfrm>
          <a:prstGeom prst="rect">
            <a:avLst/>
          </a:prstGeom>
          <a:solidFill>
            <a:srgbClr val="2F528F"/>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3DCCB6F2-F846-3E92-9822-9587AAC572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922" y="226382"/>
            <a:ext cx="848601" cy="895981"/>
          </a:xfrm>
          <a:prstGeom prst="rect">
            <a:avLst/>
          </a:prstGeom>
        </p:spPr>
      </p:pic>
      <p:sp>
        <p:nvSpPr>
          <p:cNvPr id="12" name="TextBox 11">
            <a:extLst>
              <a:ext uri="{FF2B5EF4-FFF2-40B4-BE49-F238E27FC236}">
                <a16:creationId xmlns:a16="http://schemas.microsoft.com/office/drawing/2014/main" id="{5491AE38-B037-01AD-AA15-DFDFE5B651AA}"/>
              </a:ext>
            </a:extLst>
          </p:cNvPr>
          <p:cNvSpPr txBox="1"/>
          <p:nvPr/>
        </p:nvSpPr>
        <p:spPr>
          <a:xfrm>
            <a:off x="2626092" y="6228350"/>
            <a:ext cx="86106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21MDT0041 Palak Goel 			Master Thesis</a:t>
            </a:r>
          </a:p>
        </p:txBody>
      </p:sp>
      <p:pic>
        <p:nvPicPr>
          <p:cNvPr id="13" name="Content Placeholder 12">
            <a:extLst>
              <a:ext uri="{FF2B5EF4-FFF2-40B4-BE49-F238E27FC236}">
                <a16:creationId xmlns:a16="http://schemas.microsoft.com/office/drawing/2014/main" id="{0CDDAF9A-0B98-3565-E0A8-F20D51D6BB39}"/>
              </a:ext>
            </a:extLst>
          </p:cNvPr>
          <p:cNvPicPr>
            <a:picLocks noGrp="1" noChangeAspect="1"/>
          </p:cNvPicPr>
          <p:nvPr>
            <p:ph idx="1"/>
          </p:nvPr>
        </p:nvPicPr>
        <p:blipFill>
          <a:blip r:embed="rId4"/>
          <a:stretch>
            <a:fillRect/>
          </a:stretch>
        </p:blipFill>
        <p:spPr>
          <a:xfrm>
            <a:off x="914377" y="1394105"/>
            <a:ext cx="2344295" cy="2286519"/>
          </a:xfrm>
          <a:prstGeom prst="rect">
            <a:avLst/>
          </a:prstGeom>
        </p:spPr>
      </p:pic>
      <p:pic>
        <p:nvPicPr>
          <p:cNvPr id="14" name="Picture 13">
            <a:extLst>
              <a:ext uri="{FF2B5EF4-FFF2-40B4-BE49-F238E27FC236}">
                <a16:creationId xmlns:a16="http://schemas.microsoft.com/office/drawing/2014/main" id="{84F22E46-F8E5-F04A-D651-7CED81874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872" y="1344322"/>
            <a:ext cx="7008410" cy="4222760"/>
          </a:xfrm>
          <a:prstGeom prst="rect">
            <a:avLst/>
          </a:prstGeom>
        </p:spPr>
      </p:pic>
      <p:pic>
        <p:nvPicPr>
          <p:cNvPr id="16" name="Picture 15">
            <a:extLst>
              <a:ext uri="{FF2B5EF4-FFF2-40B4-BE49-F238E27FC236}">
                <a16:creationId xmlns:a16="http://schemas.microsoft.com/office/drawing/2014/main" id="{8E4E1C79-44B1-8943-50AB-73DF2793F0FB}"/>
              </a:ext>
            </a:extLst>
          </p:cNvPr>
          <p:cNvPicPr>
            <a:picLocks noChangeAspect="1"/>
          </p:cNvPicPr>
          <p:nvPr/>
        </p:nvPicPr>
        <p:blipFill>
          <a:blip r:embed="rId6"/>
          <a:stretch>
            <a:fillRect/>
          </a:stretch>
        </p:blipFill>
        <p:spPr>
          <a:xfrm>
            <a:off x="838200" y="3680625"/>
            <a:ext cx="2420472" cy="2053124"/>
          </a:xfrm>
          <a:prstGeom prst="rect">
            <a:avLst/>
          </a:prstGeom>
        </p:spPr>
      </p:pic>
    </p:spTree>
    <p:extLst>
      <p:ext uri="{BB962C8B-B14F-4D97-AF65-F5344CB8AC3E}">
        <p14:creationId xmlns:p14="http://schemas.microsoft.com/office/powerpoint/2010/main" val="1304676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 dockstate="right" visibility="0" width="438" row="3">
    <wetp:webextensionref xmlns:r="http://schemas.openxmlformats.org/officeDocument/2006/relationships" r:id="rId3"/>
  </wetp:taskpane>
  <wetp:taskpane dockstate="right" visibility="0" width="438" row="4">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1EF4D110-9AAC-4C31-AD3D-A8045D42ACDC}">
  <we:reference id="wa104006972" version="1.0.0.0" store="en-US" storeType="OMEX"/>
  <we:alternateReferences>
    <we:reference id="WA104006972" version="1.0.0.0" store="WA104006972"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F5EBE28-58F1-4A02-A689-D1A8B39B17A5}">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3A03554-B91D-4BE7-B419-D475DA5C9EB0}">
  <we:reference id="wa200001409" version="1.0.0.3" store="en-US" storeType="OMEX"/>
  <we:alternateReferences>
    <we:reference id="WA200001409" version="1.0.0.3" store="WA200001409"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7FD09277-B52C-4081-A230-DA0305650090}">
  <we:reference id="wa200003724" version="1.0.0.1" store="en-US" storeType="OMEX"/>
  <we:alternateReferences>
    <we:reference id="WA200003724" version="1.0.0.1" store="WA20000372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961</TotalTime>
  <Words>1792</Words>
  <Application>Microsoft Office PowerPoint</Application>
  <PresentationFormat>Widescreen</PresentationFormat>
  <Paragraphs>213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Symbol</vt:lpstr>
      <vt:lpstr>Times New Roman</vt:lpstr>
      <vt:lpstr>Office Theme</vt:lpstr>
      <vt:lpstr>AIR QUALITY INDEX AUTOMATION, STATISTICAL ANALYSIS &amp; FORECASTING</vt:lpstr>
      <vt:lpstr>Problem Statement</vt:lpstr>
      <vt:lpstr>Abstract</vt:lpstr>
      <vt:lpstr>Objective</vt:lpstr>
      <vt:lpstr>Work Plan</vt:lpstr>
      <vt:lpstr>Work Plan</vt:lpstr>
      <vt:lpstr>Methodology</vt:lpstr>
      <vt:lpstr>Methodology</vt:lpstr>
      <vt:lpstr>Results</vt:lpstr>
      <vt:lpstr>Count of States present in the dataset</vt:lpstr>
      <vt:lpstr>Correlation Heat Map(with in predictors)</vt:lpstr>
      <vt:lpstr>PowerPoint Presentation</vt:lpstr>
      <vt:lpstr>PowerPoint Presentation</vt:lpstr>
      <vt:lpstr>PowerPoint Presentation</vt:lpstr>
      <vt:lpstr>PowerPoint Presentation</vt:lpstr>
      <vt:lpstr>Correlation Heat Map between dependent variable i.e AQI and independent variable </vt:lpstr>
      <vt:lpstr>Swarm Plot of AQI Range </vt:lpstr>
      <vt:lpstr>DATASET after data preprocessing for model training </vt:lpstr>
      <vt:lpstr>Table 7.4 VIF for checking multicollinearity </vt:lpstr>
      <vt:lpstr>Results for Regression algorithm</vt:lpstr>
      <vt:lpstr>Results for classification algorithm</vt:lpstr>
      <vt:lpstr>Anova analysis</vt:lpstr>
      <vt:lpstr>PowerPoint Presentation</vt:lpstr>
      <vt:lpstr>PowerPoint Presentation</vt:lpstr>
      <vt:lpstr>Ordinal model for PM2.5</vt:lpstr>
      <vt:lpstr>Ordinal model for PM10</vt:lpstr>
      <vt:lpstr>Ordinal Model For SO2</vt:lpstr>
      <vt:lpstr>Ordinal Model For NO2</vt:lpstr>
      <vt:lpstr>Ordinal model for AQI </vt:lpstr>
      <vt:lpstr>Limitations</vt:lpstr>
      <vt:lpstr>Results</vt:lpstr>
      <vt:lpstr>Software Requirements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SUMMARIZER – ‘ON THE GO’</dc:title>
  <dc:creator>palak goel</dc:creator>
  <cp:lastModifiedBy>palak goel</cp:lastModifiedBy>
  <cp:revision>50</cp:revision>
  <dcterms:created xsi:type="dcterms:W3CDTF">2022-10-31T12:58:47Z</dcterms:created>
  <dcterms:modified xsi:type="dcterms:W3CDTF">2023-04-07T10:48:44Z</dcterms:modified>
</cp:coreProperties>
</file>